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8288000" cy="10287000"/>
  <p:notesSz cx="6858000" cy="9144000"/>
  <p:embeddedFontLst>
    <p:embeddedFont>
      <p:font typeface="Poppins" panose="00000500000000000000" pitchFamily="2" charset="0"/>
      <p:regular r:id="rId15"/>
    </p:embeddedFont>
    <p:embeddedFont>
      <p:font typeface="Poppins Bold" panose="020B0604020202020204" charset="0"/>
      <p:regular r:id="rId16"/>
    </p:embeddedFont>
    <p:embeddedFont>
      <p:font typeface="Poppins Bold Italics" panose="020B0604020202020204" charset="0"/>
      <p:regular r:id="rId17"/>
    </p:embeddedFont>
    <p:embeddedFont>
      <p:font typeface="Poppins Italics" panose="020B0604020202020204" charset="0"/>
      <p:regular r:id="rId18"/>
    </p:embeddedFont>
    <p:embeddedFont>
      <p:font typeface="Poppins Light" panose="00000400000000000000" pitchFamily="2" charset="0"/>
      <p:regular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7" d="100"/>
          <a:sy n="77" d="100"/>
        </p:scale>
        <p:origin x="706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1/27/2026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1/27/2026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8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8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8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3.jpeg"/><Relationship Id="rId7" Type="http://schemas.openxmlformats.org/officeDocument/2006/relationships/image" Target="../media/image15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4.png"/><Relationship Id="rId5" Type="http://schemas.openxmlformats.org/officeDocument/2006/relationships/image" Target="../media/image8.svg"/><Relationship Id="rId10" Type="http://schemas.openxmlformats.org/officeDocument/2006/relationships/image" Target="../media/image18.svg"/><Relationship Id="rId4" Type="http://schemas.openxmlformats.org/officeDocument/2006/relationships/image" Target="../media/image7.png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8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 rot="5400000">
            <a:off x="5334000" y="-1295400"/>
            <a:ext cx="6934200" cy="12877800"/>
            <a:chOff x="0" y="0"/>
            <a:chExt cx="1826291" cy="339168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826291" cy="3391684"/>
            </a:xfrm>
            <a:custGeom>
              <a:avLst/>
              <a:gdLst/>
              <a:ahLst/>
              <a:cxnLst/>
              <a:rect l="l" t="t" r="r" b="b"/>
              <a:pathLst>
                <a:path w="1826291" h="3391684">
                  <a:moveTo>
                    <a:pt x="111648" y="0"/>
                  </a:moveTo>
                  <a:lnTo>
                    <a:pt x="1714643" y="0"/>
                  </a:lnTo>
                  <a:cubicBezTo>
                    <a:pt x="1744254" y="0"/>
                    <a:pt x="1772652" y="11763"/>
                    <a:pt x="1793590" y="32701"/>
                  </a:cubicBezTo>
                  <a:cubicBezTo>
                    <a:pt x="1814529" y="53639"/>
                    <a:pt x="1826291" y="82037"/>
                    <a:pt x="1826291" y="111648"/>
                  </a:cubicBezTo>
                  <a:lnTo>
                    <a:pt x="1826291" y="3280036"/>
                  </a:lnTo>
                  <a:cubicBezTo>
                    <a:pt x="1826291" y="3309647"/>
                    <a:pt x="1814529" y="3338045"/>
                    <a:pt x="1793590" y="3358983"/>
                  </a:cubicBezTo>
                  <a:cubicBezTo>
                    <a:pt x="1772652" y="3379921"/>
                    <a:pt x="1744254" y="3391684"/>
                    <a:pt x="1714643" y="3391684"/>
                  </a:cubicBezTo>
                  <a:lnTo>
                    <a:pt x="111648" y="3391684"/>
                  </a:lnTo>
                  <a:cubicBezTo>
                    <a:pt x="82037" y="3391684"/>
                    <a:pt x="53639" y="3379921"/>
                    <a:pt x="32701" y="3358983"/>
                  </a:cubicBezTo>
                  <a:cubicBezTo>
                    <a:pt x="11763" y="3338045"/>
                    <a:pt x="0" y="3309647"/>
                    <a:pt x="0" y="3280036"/>
                  </a:cubicBezTo>
                  <a:lnTo>
                    <a:pt x="0" y="111648"/>
                  </a:lnTo>
                  <a:cubicBezTo>
                    <a:pt x="0" y="82037"/>
                    <a:pt x="11763" y="53639"/>
                    <a:pt x="32701" y="32701"/>
                  </a:cubicBezTo>
                  <a:cubicBezTo>
                    <a:pt x="53639" y="11763"/>
                    <a:pt x="82037" y="0"/>
                    <a:pt x="111648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737AA8">
                    <a:alpha val="70000"/>
                  </a:srgbClr>
                </a:gs>
                <a:gs pos="50000">
                  <a:srgbClr val="4D4F75">
                    <a:alpha val="70000"/>
                  </a:srgbClr>
                </a:gs>
                <a:gs pos="100000">
                  <a:srgbClr val="353859">
                    <a:alpha val="70000"/>
                  </a:srgbClr>
                </a:gs>
              </a:gsLst>
              <a:lin ang="270000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1826291" cy="342978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 rot="5400000">
            <a:off x="-2781300" y="2781300"/>
            <a:ext cx="10287000" cy="4724400"/>
            <a:chOff x="0" y="0"/>
            <a:chExt cx="2709333" cy="124428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709333" cy="1244286"/>
            </a:xfrm>
            <a:custGeom>
              <a:avLst/>
              <a:gdLst/>
              <a:ahLst/>
              <a:cxnLst/>
              <a:rect l="l" t="t" r="r" b="b"/>
              <a:pathLst>
                <a:path w="2709333" h="1244286">
                  <a:moveTo>
                    <a:pt x="0" y="0"/>
                  </a:moveTo>
                  <a:lnTo>
                    <a:pt x="2709333" y="0"/>
                  </a:lnTo>
                  <a:lnTo>
                    <a:pt x="2709333" y="1244286"/>
                  </a:lnTo>
                  <a:lnTo>
                    <a:pt x="0" y="1244286"/>
                  </a:lnTo>
                  <a:close/>
                </a:path>
              </a:pathLst>
            </a:custGeom>
            <a:gradFill rotWithShape="1">
              <a:gsLst>
                <a:gs pos="0">
                  <a:srgbClr val="737AA8">
                    <a:alpha val="100000"/>
                  </a:srgbClr>
                </a:gs>
                <a:gs pos="50000">
                  <a:srgbClr val="4D4F75">
                    <a:alpha val="100000"/>
                  </a:srgbClr>
                </a:gs>
                <a:gs pos="100000">
                  <a:srgbClr val="353859">
                    <a:alpha val="100000"/>
                  </a:srgbClr>
                </a:gs>
              </a:gsLst>
              <a:lin ang="270000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2709333" cy="12823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-10800000">
            <a:off x="3954752" y="2209800"/>
            <a:ext cx="1958738" cy="1428098"/>
          </a:xfrm>
          <a:custGeom>
            <a:avLst/>
            <a:gdLst/>
            <a:ahLst/>
            <a:cxnLst/>
            <a:rect l="l" t="t" r="r" b="b"/>
            <a:pathLst>
              <a:path w="1958738" h="1428098">
                <a:moveTo>
                  <a:pt x="0" y="0"/>
                </a:moveTo>
                <a:lnTo>
                  <a:pt x="1958739" y="0"/>
                </a:lnTo>
                <a:lnTo>
                  <a:pt x="1958739" y="1428098"/>
                </a:lnTo>
                <a:lnTo>
                  <a:pt x="0" y="142809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10800000">
            <a:off x="4380146" y="2209800"/>
            <a:ext cx="1958738" cy="1428098"/>
          </a:xfrm>
          <a:custGeom>
            <a:avLst/>
            <a:gdLst/>
            <a:ahLst/>
            <a:cxnLst/>
            <a:rect l="l" t="t" r="r" b="b"/>
            <a:pathLst>
              <a:path w="1958738" h="1428098">
                <a:moveTo>
                  <a:pt x="0" y="0"/>
                </a:moveTo>
                <a:lnTo>
                  <a:pt x="1958738" y="0"/>
                </a:lnTo>
                <a:lnTo>
                  <a:pt x="1958738" y="1428098"/>
                </a:lnTo>
                <a:lnTo>
                  <a:pt x="0" y="142809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596548" y="540278"/>
            <a:ext cx="1239154" cy="1239154"/>
          </a:xfrm>
          <a:custGeom>
            <a:avLst/>
            <a:gdLst/>
            <a:ahLst/>
            <a:cxnLst/>
            <a:rect l="l" t="t" r="r" b="b"/>
            <a:pathLst>
              <a:path w="1239154" h="1239154">
                <a:moveTo>
                  <a:pt x="0" y="0"/>
                </a:moveTo>
                <a:lnTo>
                  <a:pt x="1239155" y="0"/>
                </a:lnTo>
                <a:lnTo>
                  <a:pt x="1239155" y="1239155"/>
                </a:lnTo>
                <a:lnTo>
                  <a:pt x="0" y="123915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5388090" y="4180896"/>
            <a:ext cx="8860752" cy="1905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700"/>
              </a:lnSpc>
            </a:pPr>
            <a:r>
              <a:rPr lang="en-US" sz="10500" spc="252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Investovanie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388090" y="6156179"/>
            <a:ext cx="8860752" cy="542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 spc="492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ZARÁBAŠ TY, ALEBO TVOJE PENIAZE?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5388090" y="7183647"/>
            <a:ext cx="8860752" cy="735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70"/>
              </a:lnSpc>
            </a:pPr>
            <a:r>
              <a:rPr lang="en-US" sz="1800" spc="-21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Veronika Nagyová, Michaela Némethová, Maximilián Miklovič, Peter Krupka</a:t>
            </a:r>
          </a:p>
          <a:p>
            <a:pPr algn="l">
              <a:lnSpc>
                <a:spcPts val="2970"/>
              </a:lnSpc>
            </a:pPr>
            <a:r>
              <a:rPr lang="en-US" sz="1800" spc="-21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SPŠE Hálova 16, Bratislava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6696075" y="-2657475"/>
            <a:ext cx="4895850" cy="18288000"/>
            <a:chOff x="0" y="0"/>
            <a:chExt cx="1289442" cy="481659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89442" cy="4816592"/>
            </a:xfrm>
            <a:custGeom>
              <a:avLst/>
              <a:gdLst/>
              <a:ahLst/>
              <a:cxnLst/>
              <a:rect l="l" t="t" r="r" b="b"/>
              <a:pathLst>
                <a:path w="1289442" h="4816592">
                  <a:moveTo>
                    <a:pt x="0" y="0"/>
                  </a:moveTo>
                  <a:lnTo>
                    <a:pt x="1289442" y="0"/>
                  </a:lnTo>
                  <a:lnTo>
                    <a:pt x="1289442" y="4816592"/>
                  </a:lnTo>
                  <a:lnTo>
                    <a:pt x="0" y="4816592"/>
                  </a:lnTo>
                  <a:close/>
                </a:path>
              </a:pathLst>
            </a:custGeom>
            <a:gradFill rotWithShape="1">
              <a:gsLst>
                <a:gs pos="0">
                  <a:srgbClr val="737AA8">
                    <a:alpha val="100000"/>
                  </a:srgbClr>
                </a:gs>
                <a:gs pos="50000">
                  <a:srgbClr val="4D4F75">
                    <a:alpha val="100000"/>
                  </a:srgbClr>
                </a:gs>
                <a:gs pos="100000">
                  <a:srgbClr val="353859">
                    <a:alpha val="100000"/>
                  </a:srgbClr>
                </a:gs>
              </a:gsLst>
              <a:lin ang="270000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289442" cy="48546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708872" y="1488041"/>
            <a:ext cx="5408295" cy="9996967"/>
            <a:chOff x="0" y="0"/>
            <a:chExt cx="837886" cy="154879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37886" cy="1548792"/>
            </a:xfrm>
            <a:custGeom>
              <a:avLst/>
              <a:gdLst/>
              <a:ahLst/>
              <a:cxnLst/>
              <a:rect l="l" t="t" r="r" b="b"/>
              <a:pathLst>
                <a:path w="837886" h="1548792">
                  <a:moveTo>
                    <a:pt x="200409" y="0"/>
                  </a:moveTo>
                  <a:lnTo>
                    <a:pt x="637478" y="0"/>
                  </a:lnTo>
                  <a:cubicBezTo>
                    <a:pt x="748160" y="0"/>
                    <a:pt x="837886" y="89726"/>
                    <a:pt x="837886" y="200409"/>
                  </a:cubicBezTo>
                  <a:lnTo>
                    <a:pt x="837886" y="1348383"/>
                  </a:lnTo>
                  <a:cubicBezTo>
                    <a:pt x="837886" y="1459066"/>
                    <a:pt x="748160" y="1548792"/>
                    <a:pt x="637478" y="1548792"/>
                  </a:cubicBezTo>
                  <a:lnTo>
                    <a:pt x="200409" y="1548792"/>
                  </a:lnTo>
                  <a:cubicBezTo>
                    <a:pt x="89726" y="1548792"/>
                    <a:pt x="0" y="1459066"/>
                    <a:pt x="0" y="1348383"/>
                  </a:cubicBezTo>
                  <a:lnTo>
                    <a:pt x="0" y="200409"/>
                  </a:lnTo>
                  <a:cubicBezTo>
                    <a:pt x="0" y="89726"/>
                    <a:pt x="89726" y="0"/>
                    <a:pt x="200409" y="0"/>
                  </a:cubicBezTo>
                  <a:close/>
                </a:path>
              </a:pathLst>
            </a:custGeom>
            <a:blipFill>
              <a:blip r:embed="rId2"/>
              <a:stretch>
                <a:fillRect l="-11345" r="-11345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8436461" y="1783430"/>
            <a:ext cx="7939433" cy="17964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29"/>
              </a:lnSpc>
            </a:pPr>
            <a:r>
              <a:rPr lang="en-US" sz="5499">
                <a:solidFill>
                  <a:srgbClr val="2B2B2B"/>
                </a:solidFill>
                <a:latin typeface="Poppins Light"/>
                <a:ea typeface="Poppins Light"/>
                <a:cs typeface="Poppins Light"/>
                <a:sym typeface="Poppins Light"/>
              </a:rPr>
              <a:t>Likvidita: kedy sa dostanem k peniazom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436461" y="4725957"/>
            <a:ext cx="8201788" cy="25546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419"/>
              </a:lnSpc>
            </a:pPr>
            <a:r>
              <a:rPr lang="en-US" sz="18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Všetky investície sa </a:t>
            </a:r>
            <a:r>
              <a:rPr lang="en-US" sz="1800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nedajú predať rovnako rýchlo</a:t>
            </a:r>
            <a:r>
              <a:rPr lang="en-US" sz="18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. Niektoré, ako ETF, sú likvidné a dajú sa predať </a:t>
            </a:r>
            <a:r>
              <a:rPr lang="en-US" sz="1800" i="1">
                <a:solidFill>
                  <a:srgbClr val="FFFFFF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v priebehu dní</a:t>
            </a:r>
            <a:r>
              <a:rPr lang="en-US" sz="18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. Iné, napríklad nehnuteľnosti, môžu byť viazané na </a:t>
            </a:r>
            <a:r>
              <a:rPr lang="en-US" sz="1800" i="1">
                <a:solidFill>
                  <a:srgbClr val="FFFFFF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mesiace alebo roky</a:t>
            </a:r>
            <a:r>
              <a:rPr lang="en-US" sz="18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.</a:t>
            </a:r>
          </a:p>
          <a:p>
            <a:pPr algn="just">
              <a:lnSpc>
                <a:spcPts val="3419"/>
              </a:lnSpc>
            </a:pPr>
            <a:endParaRPr lang="en-US" sz="180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just">
              <a:lnSpc>
                <a:spcPts val="3419"/>
              </a:lnSpc>
            </a:pPr>
            <a:r>
              <a:rPr lang="en-US" sz="18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Likvidita je dôležitá najmä vtedy, keď investor </a:t>
            </a:r>
            <a:r>
              <a:rPr lang="en-US" sz="1800" u="sng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potrebuje peniaze rýchlo alebo chce reagovať na zmenu situácie.</a:t>
            </a:r>
          </a:p>
        </p:txBody>
      </p:sp>
      <p:sp>
        <p:nvSpPr>
          <p:cNvPr id="9" name="Freeform 9"/>
          <p:cNvSpPr/>
          <p:nvPr/>
        </p:nvSpPr>
        <p:spPr>
          <a:xfrm rot="-5400000" flipV="1">
            <a:off x="13716000" y="-9139645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10287000"/>
                </a:moveTo>
                <a:lnTo>
                  <a:pt x="10287000" y="10287000"/>
                </a:lnTo>
                <a:lnTo>
                  <a:pt x="10287000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548090" y="409123"/>
            <a:ext cx="1239154" cy="1239154"/>
          </a:xfrm>
          <a:custGeom>
            <a:avLst/>
            <a:gdLst/>
            <a:ahLst/>
            <a:cxnLst/>
            <a:rect l="l" t="t" r="r" b="b"/>
            <a:pathLst>
              <a:path w="1239154" h="1239154">
                <a:moveTo>
                  <a:pt x="0" y="0"/>
                </a:moveTo>
                <a:lnTo>
                  <a:pt x="1239155" y="0"/>
                </a:lnTo>
                <a:lnTo>
                  <a:pt x="1239155" y="1239154"/>
                </a:lnTo>
                <a:lnTo>
                  <a:pt x="0" y="123915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-3765715" y="2781300"/>
            <a:ext cx="10287000" cy="4724400"/>
            <a:chOff x="0" y="0"/>
            <a:chExt cx="2709333" cy="124428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709333" cy="1244286"/>
            </a:xfrm>
            <a:custGeom>
              <a:avLst/>
              <a:gdLst/>
              <a:ahLst/>
              <a:cxnLst/>
              <a:rect l="l" t="t" r="r" b="b"/>
              <a:pathLst>
                <a:path w="2709333" h="1244286">
                  <a:moveTo>
                    <a:pt x="0" y="0"/>
                  </a:moveTo>
                  <a:lnTo>
                    <a:pt x="2709333" y="0"/>
                  </a:lnTo>
                  <a:lnTo>
                    <a:pt x="2709333" y="1244286"/>
                  </a:lnTo>
                  <a:lnTo>
                    <a:pt x="0" y="1244286"/>
                  </a:lnTo>
                  <a:close/>
                </a:path>
              </a:pathLst>
            </a:custGeom>
            <a:gradFill rotWithShape="1">
              <a:gsLst>
                <a:gs pos="0">
                  <a:srgbClr val="737AA8">
                    <a:alpha val="100000"/>
                  </a:srgbClr>
                </a:gs>
                <a:gs pos="50000">
                  <a:srgbClr val="4D4F75">
                    <a:alpha val="100000"/>
                  </a:srgbClr>
                </a:gs>
                <a:gs pos="100000">
                  <a:srgbClr val="353859">
                    <a:alpha val="100000"/>
                  </a:srgbClr>
                </a:gs>
              </a:gsLst>
              <a:lin ang="270000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709333" cy="12823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-2700000" flipV="1">
            <a:off x="13144500" y="-5950964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10287000"/>
                </a:moveTo>
                <a:lnTo>
                  <a:pt x="10287000" y="10287000"/>
                </a:lnTo>
                <a:lnTo>
                  <a:pt x="10287000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4823549" y="4776001"/>
            <a:ext cx="9785964" cy="43619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623"/>
              </a:lnSpc>
            </a:pPr>
            <a:r>
              <a:rPr lang="en-US" sz="1599" b="1" dirty="0">
                <a:solidFill>
                  <a:srgbClr val="2B2B2B"/>
                </a:solidFill>
                <a:latin typeface="Poppins Bold"/>
                <a:ea typeface="Poppins Bold"/>
                <a:cs typeface="Poppins Bold"/>
                <a:sym typeface="Poppins Bold"/>
              </a:rPr>
              <a:t>Áno, </a:t>
            </a:r>
            <a:r>
              <a:rPr lang="en-US" sz="1599" b="1" dirty="0" err="1">
                <a:solidFill>
                  <a:srgbClr val="2B2B2B"/>
                </a:solidFill>
                <a:latin typeface="Poppins Bold"/>
                <a:ea typeface="Poppins Bold"/>
                <a:cs typeface="Poppins Bold"/>
                <a:sym typeface="Poppins Bold"/>
              </a:rPr>
              <a:t>dá</a:t>
            </a:r>
            <a:r>
              <a:rPr lang="en-US" sz="1599" b="1" dirty="0">
                <a:solidFill>
                  <a:srgbClr val="2B2B2B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1599" b="1" dirty="0" err="1">
                <a:solidFill>
                  <a:srgbClr val="2B2B2B"/>
                </a:solidFill>
                <a:latin typeface="Poppins Bold"/>
                <a:ea typeface="Poppins Bold"/>
                <a:cs typeface="Poppins Bold"/>
                <a:sym typeface="Poppins Bold"/>
              </a:rPr>
              <a:t>sa</a:t>
            </a:r>
            <a:r>
              <a:rPr lang="en-US" sz="1599" dirty="0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, ale </a:t>
            </a:r>
            <a:r>
              <a:rPr lang="en-US" sz="1599" dirty="0" err="1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nie</a:t>
            </a:r>
            <a:r>
              <a:rPr lang="en-US" sz="1599" dirty="0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599" dirty="0" err="1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rýchlo</a:t>
            </a:r>
            <a:r>
              <a:rPr lang="en-US" sz="1599" dirty="0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 a </a:t>
            </a:r>
            <a:r>
              <a:rPr lang="en-US" sz="1599" dirty="0" err="1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nie</a:t>
            </a:r>
            <a:r>
              <a:rPr lang="en-US" sz="1599" dirty="0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 bez </a:t>
            </a:r>
            <a:r>
              <a:rPr lang="en-US" sz="1599" dirty="0" err="1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rozmýšľania</a:t>
            </a:r>
            <a:r>
              <a:rPr lang="en-US" sz="1599" dirty="0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. </a:t>
            </a:r>
            <a:r>
              <a:rPr lang="en-US" sz="1599" dirty="0" err="1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Investovanie</a:t>
            </a:r>
            <a:r>
              <a:rPr lang="en-US" sz="1599" dirty="0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 je </a:t>
            </a:r>
            <a:r>
              <a:rPr lang="en-US" sz="1599" u="sng" dirty="0" err="1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beh</a:t>
            </a:r>
            <a:r>
              <a:rPr lang="en-US" sz="1599" u="sng" dirty="0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599" u="sng" dirty="0" err="1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na</a:t>
            </a:r>
            <a:r>
              <a:rPr lang="en-US" sz="1599" u="sng" dirty="0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599" u="sng" dirty="0" err="1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dlhé</a:t>
            </a:r>
            <a:r>
              <a:rPr lang="en-US" sz="1599" u="sng" dirty="0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599" u="sng" dirty="0" err="1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trate</a:t>
            </a:r>
            <a:r>
              <a:rPr lang="en-US" sz="1599" dirty="0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-US" sz="1599" dirty="0" err="1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ktorý</a:t>
            </a:r>
            <a:r>
              <a:rPr lang="en-US" sz="1599" dirty="0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599" dirty="0" err="1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vyžaduje</a:t>
            </a:r>
            <a:r>
              <a:rPr lang="en-US" sz="1599" dirty="0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599" i="1" dirty="0" err="1">
                <a:solidFill>
                  <a:srgbClr val="2B2B2B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trpezlivosť</a:t>
            </a:r>
            <a:r>
              <a:rPr lang="en-US" sz="1599" i="1" dirty="0">
                <a:solidFill>
                  <a:srgbClr val="2B2B2B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, </a:t>
            </a:r>
            <a:r>
              <a:rPr lang="en-US" sz="1599" i="1" dirty="0" err="1">
                <a:solidFill>
                  <a:srgbClr val="2B2B2B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discip</a:t>
            </a:r>
            <a:r>
              <a:rPr lang="en-US" sz="1599" i="1" u="none" dirty="0" err="1">
                <a:solidFill>
                  <a:srgbClr val="2B2B2B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lín</a:t>
            </a:r>
            <a:r>
              <a:rPr lang="en-US" sz="1599" i="1" dirty="0" err="1">
                <a:solidFill>
                  <a:srgbClr val="2B2B2B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u</a:t>
            </a:r>
            <a:r>
              <a:rPr lang="en-US" sz="1599" i="1" u="none" dirty="0">
                <a:solidFill>
                  <a:srgbClr val="2B2B2B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 </a:t>
            </a:r>
            <a:r>
              <a:rPr lang="en-US" sz="1599" i="1" dirty="0">
                <a:solidFill>
                  <a:srgbClr val="2B2B2B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a</a:t>
            </a:r>
            <a:r>
              <a:rPr lang="en-US" sz="1599" i="1" u="none" dirty="0">
                <a:solidFill>
                  <a:srgbClr val="2B2B2B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 </a:t>
            </a:r>
            <a:r>
              <a:rPr lang="en-US" sz="1599" i="1" dirty="0" err="1">
                <a:solidFill>
                  <a:srgbClr val="2B2B2B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sch</a:t>
            </a:r>
            <a:r>
              <a:rPr lang="en-US" sz="1599" i="1" u="none" dirty="0" err="1">
                <a:solidFill>
                  <a:srgbClr val="2B2B2B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opno</a:t>
            </a:r>
            <a:r>
              <a:rPr lang="en-US" sz="1599" i="1" dirty="0" err="1">
                <a:solidFill>
                  <a:srgbClr val="2B2B2B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sť</a:t>
            </a:r>
            <a:r>
              <a:rPr lang="en-US" sz="1599" i="1" u="none" dirty="0">
                <a:solidFill>
                  <a:srgbClr val="2B2B2B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 </a:t>
            </a:r>
            <a:r>
              <a:rPr lang="en-US" sz="1599" i="1" dirty="0" err="1">
                <a:solidFill>
                  <a:srgbClr val="2B2B2B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uč</a:t>
            </a:r>
            <a:r>
              <a:rPr lang="en-US" sz="1599" i="1" u="none" dirty="0" err="1">
                <a:solidFill>
                  <a:srgbClr val="2B2B2B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i</a:t>
            </a:r>
            <a:r>
              <a:rPr lang="en-US" sz="1599" i="1" dirty="0" err="1">
                <a:solidFill>
                  <a:srgbClr val="2B2B2B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ť</a:t>
            </a:r>
            <a:r>
              <a:rPr lang="en-US" sz="1599" i="1" dirty="0">
                <a:solidFill>
                  <a:srgbClr val="2B2B2B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 </a:t>
            </a:r>
            <a:r>
              <a:rPr lang="en-US" sz="1599" i="1" dirty="0" err="1">
                <a:solidFill>
                  <a:srgbClr val="2B2B2B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sa</a:t>
            </a:r>
            <a:r>
              <a:rPr lang="en-US" sz="1599" dirty="0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. </a:t>
            </a:r>
            <a:r>
              <a:rPr lang="en-US" sz="1599" dirty="0" err="1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Najväčšou</a:t>
            </a:r>
            <a:r>
              <a:rPr lang="en-US" sz="1599" dirty="0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599" dirty="0" err="1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chybou</a:t>
            </a:r>
            <a:r>
              <a:rPr lang="en-US" sz="1599" dirty="0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599" dirty="0" err="1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nie</a:t>
            </a:r>
            <a:r>
              <a:rPr lang="en-US" sz="1599" dirty="0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 je </a:t>
            </a:r>
            <a:r>
              <a:rPr lang="en-US" sz="1599" dirty="0" err="1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zlá</a:t>
            </a:r>
            <a:r>
              <a:rPr lang="en-US" sz="1599" dirty="0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599" dirty="0" err="1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investícia</a:t>
            </a:r>
            <a:r>
              <a:rPr lang="en-US" sz="1599" dirty="0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, ale </a:t>
            </a:r>
            <a:r>
              <a:rPr lang="en-US" sz="1599" dirty="0" err="1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nezačať</a:t>
            </a:r>
            <a:r>
              <a:rPr lang="en-US" sz="1599" dirty="0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599" dirty="0" err="1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alebo</a:t>
            </a:r>
            <a:r>
              <a:rPr lang="en-US" sz="1599" dirty="0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599" dirty="0" err="1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investovať</a:t>
            </a:r>
            <a:r>
              <a:rPr lang="en-US" sz="1599" dirty="0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 bez </a:t>
            </a:r>
            <a:r>
              <a:rPr lang="en-US" sz="1599" dirty="0" err="1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pochopenia</a:t>
            </a:r>
            <a:r>
              <a:rPr lang="en-US" sz="1599" dirty="0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.</a:t>
            </a:r>
          </a:p>
          <a:p>
            <a:pPr algn="just">
              <a:lnSpc>
                <a:spcPts val="820"/>
              </a:lnSpc>
            </a:pPr>
            <a:endParaRPr lang="en-US" sz="1599" dirty="0">
              <a:solidFill>
                <a:srgbClr val="2B2B2B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just">
              <a:lnSpc>
                <a:spcPts val="2623"/>
              </a:lnSpc>
            </a:pPr>
            <a:r>
              <a:rPr lang="en-US" sz="1599" dirty="0" err="1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Najväčšou</a:t>
            </a:r>
            <a:r>
              <a:rPr lang="en-US" sz="1599" dirty="0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599" dirty="0" err="1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výhodou</a:t>
            </a:r>
            <a:r>
              <a:rPr lang="en-US" sz="1599" dirty="0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599" dirty="0" err="1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mladých</a:t>
            </a:r>
            <a:r>
              <a:rPr lang="en-US" sz="1599" dirty="0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599" dirty="0" err="1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ľudí</a:t>
            </a:r>
            <a:r>
              <a:rPr lang="en-US" sz="1599" dirty="0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599" dirty="0" err="1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nie</a:t>
            </a:r>
            <a:r>
              <a:rPr lang="en-US" sz="1599" dirty="0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599" dirty="0" err="1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sú</a:t>
            </a:r>
            <a:r>
              <a:rPr lang="en-US" sz="1599" dirty="0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599" dirty="0" err="1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peniaze</a:t>
            </a:r>
            <a:r>
              <a:rPr lang="en-US" sz="1599" dirty="0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, ale </a:t>
            </a:r>
            <a:r>
              <a:rPr lang="en-US" sz="1599" dirty="0" err="1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čas</a:t>
            </a:r>
            <a:r>
              <a:rPr lang="en-US" sz="1599" dirty="0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 a </a:t>
            </a:r>
            <a:r>
              <a:rPr lang="en-US" sz="1599" dirty="0" err="1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možnosť</a:t>
            </a:r>
            <a:r>
              <a:rPr lang="en-US" sz="1599" dirty="0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599" dirty="0" err="1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učiť</a:t>
            </a:r>
            <a:r>
              <a:rPr lang="en-US" sz="1599" dirty="0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599" dirty="0" err="1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sa</a:t>
            </a:r>
            <a:r>
              <a:rPr lang="en-US" sz="1599" dirty="0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599" dirty="0" err="1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správne</a:t>
            </a:r>
            <a:r>
              <a:rPr lang="en-US" sz="1599" dirty="0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599" dirty="0" err="1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rozhodovať</a:t>
            </a:r>
            <a:r>
              <a:rPr lang="en-US" sz="1599" dirty="0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.</a:t>
            </a:r>
          </a:p>
          <a:p>
            <a:pPr algn="just">
              <a:lnSpc>
                <a:spcPts val="2623"/>
              </a:lnSpc>
            </a:pPr>
            <a:endParaRPr lang="en-US" sz="1599" dirty="0">
              <a:solidFill>
                <a:srgbClr val="2B2B2B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just">
              <a:lnSpc>
                <a:spcPts val="2623"/>
              </a:lnSpc>
            </a:pPr>
            <a:r>
              <a:rPr lang="en-US" sz="1599" u="sng" dirty="0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ČO SI ODNIESŤ:</a:t>
            </a:r>
          </a:p>
          <a:p>
            <a:pPr marL="345439" lvl="1" indent="-172720" algn="just">
              <a:lnSpc>
                <a:spcPts val="2623"/>
              </a:lnSpc>
              <a:buFont typeface="Arial"/>
              <a:buChar char="•"/>
            </a:pPr>
            <a:r>
              <a:rPr lang="en-US" sz="1599" i="1" dirty="0" err="1">
                <a:solidFill>
                  <a:srgbClr val="2B2B2B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Začni</a:t>
            </a:r>
            <a:r>
              <a:rPr lang="en-US" sz="1599" i="1" dirty="0">
                <a:solidFill>
                  <a:srgbClr val="2B2B2B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 </a:t>
            </a:r>
            <a:r>
              <a:rPr lang="en-US" sz="1599" i="1" dirty="0" err="1">
                <a:solidFill>
                  <a:srgbClr val="2B2B2B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skoro</a:t>
            </a:r>
            <a:r>
              <a:rPr lang="en-US" sz="1599" i="1" dirty="0">
                <a:solidFill>
                  <a:srgbClr val="2B2B2B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                                                                                           </a:t>
            </a:r>
            <a:r>
              <a:rPr lang="en-US" sz="1599" i="1" u="sng" dirty="0">
                <a:solidFill>
                  <a:srgbClr val="2B2B2B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OTESTUJ SA:</a:t>
            </a:r>
          </a:p>
          <a:p>
            <a:pPr marL="345439" lvl="1" indent="-172720" algn="just">
              <a:lnSpc>
                <a:spcPts val="2623"/>
              </a:lnSpc>
              <a:buFont typeface="Arial"/>
              <a:buChar char="•"/>
            </a:pPr>
            <a:r>
              <a:rPr lang="en-US" sz="1599" i="1" dirty="0" err="1">
                <a:solidFill>
                  <a:srgbClr val="2B2B2B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Mysli</a:t>
            </a:r>
            <a:r>
              <a:rPr lang="en-US" sz="1599" i="1" dirty="0">
                <a:solidFill>
                  <a:srgbClr val="2B2B2B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 </a:t>
            </a:r>
            <a:r>
              <a:rPr lang="en-US" sz="1599" i="1" dirty="0" err="1">
                <a:solidFill>
                  <a:srgbClr val="2B2B2B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dlhodobo</a:t>
            </a:r>
            <a:endParaRPr lang="en-US" sz="1599" i="1" dirty="0">
              <a:solidFill>
                <a:srgbClr val="2B2B2B"/>
              </a:solidFill>
              <a:latin typeface="Poppins Italics"/>
              <a:ea typeface="Poppins Italics"/>
              <a:cs typeface="Poppins Italics"/>
              <a:sym typeface="Poppins Italics"/>
            </a:endParaRPr>
          </a:p>
          <a:p>
            <a:pPr marL="345439" lvl="1" indent="-172720" algn="just">
              <a:lnSpc>
                <a:spcPts val="2623"/>
              </a:lnSpc>
              <a:buFont typeface="Arial"/>
              <a:buChar char="•"/>
            </a:pPr>
            <a:r>
              <a:rPr lang="en-US" sz="1599" i="1" dirty="0" err="1">
                <a:solidFill>
                  <a:srgbClr val="2B2B2B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Diverzifikuj</a:t>
            </a:r>
            <a:endParaRPr lang="en-US" sz="1599" i="1" dirty="0">
              <a:solidFill>
                <a:srgbClr val="2B2B2B"/>
              </a:solidFill>
              <a:latin typeface="Poppins Italics"/>
              <a:ea typeface="Poppins Italics"/>
              <a:cs typeface="Poppins Italics"/>
              <a:sym typeface="Poppins Italics"/>
            </a:endParaRPr>
          </a:p>
          <a:p>
            <a:pPr marL="345439" lvl="1" indent="-172720" algn="just">
              <a:lnSpc>
                <a:spcPts val="2623"/>
              </a:lnSpc>
              <a:buFont typeface="Arial"/>
              <a:buChar char="•"/>
            </a:pPr>
            <a:r>
              <a:rPr lang="en-US" sz="1599" i="1" dirty="0" err="1">
                <a:solidFill>
                  <a:srgbClr val="2B2B2B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Sleduj</a:t>
            </a:r>
            <a:r>
              <a:rPr lang="en-US" sz="1599" i="1" dirty="0">
                <a:solidFill>
                  <a:srgbClr val="2B2B2B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 </a:t>
            </a:r>
            <a:r>
              <a:rPr lang="en-US" sz="1599" i="1" dirty="0" err="1">
                <a:solidFill>
                  <a:srgbClr val="2B2B2B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súvislosti</a:t>
            </a:r>
            <a:endParaRPr lang="en-US" sz="1599" i="1" dirty="0">
              <a:solidFill>
                <a:srgbClr val="2B2B2B"/>
              </a:solidFill>
              <a:latin typeface="Poppins Italics"/>
              <a:ea typeface="Poppins Italics"/>
              <a:cs typeface="Poppins Italics"/>
              <a:sym typeface="Poppins Italics"/>
            </a:endParaRPr>
          </a:p>
          <a:p>
            <a:pPr marL="345439" lvl="1" indent="-172720" algn="just">
              <a:lnSpc>
                <a:spcPts val="2623"/>
              </a:lnSpc>
              <a:buFont typeface="Arial"/>
              <a:buChar char="•"/>
            </a:pPr>
            <a:r>
              <a:rPr lang="en-US" sz="1599" i="1" dirty="0" err="1">
                <a:solidFill>
                  <a:srgbClr val="2B2B2B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Buď</a:t>
            </a:r>
            <a:r>
              <a:rPr lang="en-US" sz="1599" i="1" dirty="0">
                <a:solidFill>
                  <a:srgbClr val="2B2B2B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 </a:t>
            </a:r>
            <a:r>
              <a:rPr lang="en-US" sz="1599" i="1" dirty="0" err="1">
                <a:solidFill>
                  <a:srgbClr val="2B2B2B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trpezlivý</a:t>
            </a:r>
            <a:endParaRPr lang="en-US" sz="1599" i="1" dirty="0">
              <a:solidFill>
                <a:srgbClr val="2B2B2B"/>
              </a:solidFill>
              <a:latin typeface="Poppins Italics"/>
              <a:ea typeface="Poppins Italics"/>
              <a:cs typeface="Poppins Italics"/>
              <a:sym typeface="Poppins Italics"/>
            </a:endParaRPr>
          </a:p>
          <a:p>
            <a:pPr marL="345439" lvl="1" indent="-172720" algn="just">
              <a:lnSpc>
                <a:spcPts val="2623"/>
              </a:lnSpc>
              <a:buFont typeface="Arial"/>
              <a:buChar char="•"/>
            </a:pPr>
            <a:r>
              <a:rPr lang="en-US" sz="1599" i="1" dirty="0" err="1">
                <a:solidFill>
                  <a:srgbClr val="2B2B2B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Neboj</a:t>
            </a:r>
            <a:r>
              <a:rPr lang="en-US" sz="1599" i="1" dirty="0">
                <a:solidFill>
                  <a:srgbClr val="2B2B2B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 </a:t>
            </a:r>
            <a:r>
              <a:rPr lang="en-US" sz="1599" i="1" dirty="0" err="1">
                <a:solidFill>
                  <a:srgbClr val="2B2B2B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sa</a:t>
            </a:r>
            <a:r>
              <a:rPr lang="en-US" sz="1599" i="1" dirty="0">
                <a:solidFill>
                  <a:srgbClr val="2B2B2B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 </a:t>
            </a:r>
            <a:r>
              <a:rPr lang="en-US" sz="1599" i="1" dirty="0" err="1">
                <a:solidFill>
                  <a:srgbClr val="2B2B2B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pýtať</a:t>
            </a:r>
            <a:endParaRPr lang="en-US" sz="1599" i="1" dirty="0">
              <a:solidFill>
                <a:srgbClr val="2B2B2B"/>
              </a:solidFill>
              <a:latin typeface="Poppins Italics"/>
              <a:ea typeface="Poppins Italics"/>
              <a:cs typeface="Poppins Italics"/>
              <a:sym typeface="Poppins Italics"/>
            </a:endParaRPr>
          </a:p>
          <a:p>
            <a:pPr algn="just">
              <a:lnSpc>
                <a:spcPts val="2623"/>
              </a:lnSpc>
            </a:pPr>
            <a:endParaRPr lang="en-US" sz="1599" i="1" dirty="0">
              <a:solidFill>
                <a:srgbClr val="2B2B2B"/>
              </a:solidFill>
              <a:latin typeface="Poppins Italics"/>
              <a:ea typeface="Poppins Italics"/>
              <a:cs typeface="Poppins Italics"/>
              <a:sym typeface="Poppins Italics"/>
            </a:endParaRPr>
          </a:p>
        </p:txBody>
      </p:sp>
      <p:sp>
        <p:nvSpPr>
          <p:cNvPr id="7" name="Freeform 7"/>
          <p:cNvSpPr/>
          <p:nvPr/>
        </p:nvSpPr>
        <p:spPr>
          <a:xfrm rot="-8100000" flipV="1">
            <a:off x="5341944" y="9984387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10287000"/>
                </a:moveTo>
                <a:lnTo>
                  <a:pt x="10287000" y="10287000"/>
                </a:lnTo>
                <a:lnTo>
                  <a:pt x="10287000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/>
          <p:nvPr/>
        </p:nvGrpSpPr>
        <p:grpSpPr>
          <a:xfrm>
            <a:off x="4823549" y="4197841"/>
            <a:ext cx="111435" cy="111435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8BB8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5129487" y="4197841"/>
            <a:ext cx="111435" cy="111435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8BB8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5431422" y="4197841"/>
            <a:ext cx="111435" cy="111435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8BB8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>
            <a:off x="596548" y="540278"/>
            <a:ext cx="1239154" cy="1239154"/>
          </a:xfrm>
          <a:custGeom>
            <a:avLst/>
            <a:gdLst/>
            <a:ahLst/>
            <a:cxnLst/>
            <a:rect l="l" t="t" r="r" b="b"/>
            <a:pathLst>
              <a:path w="1239154" h="1239154">
                <a:moveTo>
                  <a:pt x="0" y="0"/>
                </a:moveTo>
                <a:lnTo>
                  <a:pt x="1239155" y="0"/>
                </a:lnTo>
                <a:lnTo>
                  <a:pt x="1239155" y="1239155"/>
                </a:lnTo>
                <a:lnTo>
                  <a:pt x="0" y="123915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3313870" y="6684544"/>
            <a:ext cx="2591288" cy="2573756"/>
          </a:xfrm>
          <a:custGeom>
            <a:avLst/>
            <a:gdLst/>
            <a:ahLst/>
            <a:cxnLst/>
            <a:rect l="l" t="t" r="r" b="b"/>
            <a:pathLst>
              <a:path w="2591288" h="2573756">
                <a:moveTo>
                  <a:pt x="0" y="0"/>
                </a:moveTo>
                <a:lnTo>
                  <a:pt x="2591288" y="0"/>
                </a:lnTo>
                <a:lnTo>
                  <a:pt x="2591288" y="2573756"/>
                </a:lnTo>
                <a:lnTo>
                  <a:pt x="0" y="257375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TextBox 19"/>
          <p:cNvSpPr txBox="1"/>
          <p:nvPr/>
        </p:nvSpPr>
        <p:spPr>
          <a:xfrm>
            <a:off x="4823549" y="2175042"/>
            <a:ext cx="9436711" cy="15640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29"/>
              </a:lnSpc>
            </a:pPr>
            <a:r>
              <a:rPr lang="en-US" sz="5499">
                <a:solidFill>
                  <a:srgbClr val="737AA8"/>
                </a:solidFill>
                <a:latin typeface="Poppins Light"/>
                <a:ea typeface="Poppins Light"/>
                <a:cs typeface="Poppins Light"/>
                <a:sym typeface="Poppins Light"/>
              </a:rPr>
              <a:t>Záver,</a:t>
            </a:r>
          </a:p>
          <a:p>
            <a:pPr algn="l">
              <a:lnSpc>
                <a:spcPts val="5040"/>
              </a:lnSpc>
            </a:pPr>
            <a:r>
              <a:rPr lang="en-US" sz="4000">
                <a:solidFill>
                  <a:srgbClr val="737AA8"/>
                </a:solidFill>
                <a:latin typeface="Poppins Light"/>
                <a:ea typeface="Poppins Light"/>
                <a:cs typeface="Poppins Light"/>
                <a:sym typeface="Poppins Light"/>
              </a:rPr>
              <a:t>Dá sa zbohatnúť investovaním?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B40C0BC-BDBF-7E35-1D0C-242AAB25C488}"/>
              </a:ext>
            </a:extLst>
          </p:cNvPr>
          <p:cNvSpPr txBox="1"/>
          <p:nvPr/>
        </p:nvSpPr>
        <p:spPr>
          <a:xfrm>
            <a:off x="10210800" y="7262967"/>
            <a:ext cx="29584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i="1" dirty="0">
                <a:latin typeface="Aptos" panose="020B0004020202020204" pitchFamily="34" charset="0"/>
              </a:rPr>
              <a:t>https://create.kahoot.it/share/wall-street-v-hlave/59203b49-f9a2-414b-864a-3a2281577e33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5334000" y="-1295400"/>
            <a:ext cx="6934200" cy="12877800"/>
            <a:chOff x="0" y="0"/>
            <a:chExt cx="1826291" cy="339168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826291" cy="3391684"/>
            </a:xfrm>
            <a:custGeom>
              <a:avLst/>
              <a:gdLst/>
              <a:ahLst/>
              <a:cxnLst/>
              <a:rect l="l" t="t" r="r" b="b"/>
              <a:pathLst>
                <a:path w="1826291" h="3391684">
                  <a:moveTo>
                    <a:pt x="111648" y="0"/>
                  </a:moveTo>
                  <a:lnTo>
                    <a:pt x="1714643" y="0"/>
                  </a:lnTo>
                  <a:cubicBezTo>
                    <a:pt x="1744254" y="0"/>
                    <a:pt x="1772652" y="11763"/>
                    <a:pt x="1793590" y="32701"/>
                  </a:cubicBezTo>
                  <a:cubicBezTo>
                    <a:pt x="1814529" y="53639"/>
                    <a:pt x="1826291" y="82037"/>
                    <a:pt x="1826291" y="111648"/>
                  </a:cubicBezTo>
                  <a:lnTo>
                    <a:pt x="1826291" y="3280036"/>
                  </a:lnTo>
                  <a:cubicBezTo>
                    <a:pt x="1826291" y="3309647"/>
                    <a:pt x="1814529" y="3338045"/>
                    <a:pt x="1793590" y="3358983"/>
                  </a:cubicBezTo>
                  <a:cubicBezTo>
                    <a:pt x="1772652" y="3379921"/>
                    <a:pt x="1744254" y="3391684"/>
                    <a:pt x="1714643" y="3391684"/>
                  </a:cubicBezTo>
                  <a:lnTo>
                    <a:pt x="111648" y="3391684"/>
                  </a:lnTo>
                  <a:cubicBezTo>
                    <a:pt x="82037" y="3391684"/>
                    <a:pt x="53639" y="3379921"/>
                    <a:pt x="32701" y="3358983"/>
                  </a:cubicBezTo>
                  <a:cubicBezTo>
                    <a:pt x="11763" y="3338045"/>
                    <a:pt x="0" y="3309647"/>
                    <a:pt x="0" y="3280036"/>
                  </a:cubicBezTo>
                  <a:lnTo>
                    <a:pt x="0" y="111648"/>
                  </a:lnTo>
                  <a:cubicBezTo>
                    <a:pt x="0" y="82037"/>
                    <a:pt x="11763" y="53639"/>
                    <a:pt x="32701" y="32701"/>
                  </a:cubicBezTo>
                  <a:cubicBezTo>
                    <a:pt x="53639" y="11763"/>
                    <a:pt x="82037" y="0"/>
                    <a:pt x="111648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737AA8">
                    <a:alpha val="70000"/>
                  </a:srgbClr>
                </a:gs>
                <a:gs pos="50000">
                  <a:srgbClr val="4D4F75">
                    <a:alpha val="70000"/>
                  </a:srgbClr>
                </a:gs>
                <a:gs pos="100000">
                  <a:srgbClr val="353859">
                    <a:alpha val="70000"/>
                  </a:srgbClr>
                </a:gs>
              </a:gsLst>
              <a:lin ang="270000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826291" cy="342978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5400000">
            <a:off x="10782300" y="2781300"/>
            <a:ext cx="10287000" cy="4724400"/>
            <a:chOff x="0" y="0"/>
            <a:chExt cx="2709333" cy="124428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709333" cy="1244286"/>
            </a:xfrm>
            <a:custGeom>
              <a:avLst/>
              <a:gdLst/>
              <a:ahLst/>
              <a:cxnLst/>
              <a:rect l="l" t="t" r="r" b="b"/>
              <a:pathLst>
                <a:path w="2709333" h="1244286">
                  <a:moveTo>
                    <a:pt x="0" y="0"/>
                  </a:moveTo>
                  <a:lnTo>
                    <a:pt x="2709333" y="0"/>
                  </a:lnTo>
                  <a:lnTo>
                    <a:pt x="2709333" y="1244286"/>
                  </a:lnTo>
                  <a:lnTo>
                    <a:pt x="0" y="1244286"/>
                  </a:lnTo>
                  <a:close/>
                </a:path>
              </a:pathLst>
            </a:custGeom>
            <a:gradFill rotWithShape="1">
              <a:gsLst>
                <a:gs pos="0">
                  <a:srgbClr val="737AA8">
                    <a:alpha val="100000"/>
                  </a:srgbClr>
                </a:gs>
                <a:gs pos="50000">
                  <a:srgbClr val="4D4F75">
                    <a:alpha val="100000"/>
                  </a:srgbClr>
                </a:gs>
                <a:gs pos="100000">
                  <a:srgbClr val="353859">
                    <a:alpha val="100000"/>
                  </a:srgbClr>
                </a:gs>
              </a:gsLst>
              <a:lin ang="270000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2709333" cy="12823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rot="-10800000">
            <a:off x="11949657" y="2209800"/>
            <a:ext cx="1958738" cy="1428098"/>
          </a:xfrm>
          <a:custGeom>
            <a:avLst/>
            <a:gdLst/>
            <a:ahLst/>
            <a:cxnLst/>
            <a:rect l="l" t="t" r="r" b="b"/>
            <a:pathLst>
              <a:path w="1958738" h="1428098">
                <a:moveTo>
                  <a:pt x="0" y="0"/>
                </a:moveTo>
                <a:lnTo>
                  <a:pt x="1958739" y="0"/>
                </a:lnTo>
                <a:lnTo>
                  <a:pt x="1958739" y="1428098"/>
                </a:lnTo>
                <a:lnTo>
                  <a:pt x="0" y="14280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10800000">
            <a:off x="12375051" y="2209800"/>
            <a:ext cx="1958738" cy="1428098"/>
          </a:xfrm>
          <a:custGeom>
            <a:avLst/>
            <a:gdLst/>
            <a:ahLst/>
            <a:cxnLst/>
            <a:rect l="l" t="t" r="r" b="b"/>
            <a:pathLst>
              <a:path w="1958738" h="1428098">
                <a:moveTo>
                  <a:pt x="0" y="0"/>
                </a:moveTo>
                <a:lnTo>
                  <a:pt x="1958738" y="0"/>
                </a:lnTo>
                <a:lnTo>
                  <a:pt x="1958738" y="1428098"/>
                </a:lnTo>
                <a:lnTo>
                  <a:pt x="0" y="14280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4068274" y="4021397"/>
            <a:ext cx="8860752" cy="35750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3999"/>
              </a:lnSpc>
            </a:pPr>
            <a:r>
              <a:rPr lang="en-US" sz="9999" spc="239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ĎAKUJEME ZA POZORNOSŤ</a:t>
            </a:r>
          </a:p>
        </p:txBody>
      </p:sp>
      <p:sp>
        <p:nvSpPr>
          <p:cNvPr id="11" name="Freeform 11"/>
          <p:cNvSpPr/>
          <p:nvPr/>
        </p:nvSpPr>
        <p:spPr>
          <a:xfrm rot="5400000" flipV="1">
            <a:off x="-3442302" y="9134597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10287000"/>
                </a:moveTo>
                <a:lnTo>
                  <a:pt x="10287000" y="10287000"/>
                </a:lnTo>
                <a:lnTo>
                  <a:pt x="10287000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548090" y="409123"/>
            <a:ext cx="1239154" cy="1239154"/>
          </a:xfrm>
          <a:custGeom>
            <a:avLst/>
            <a:gdLst/>
            <a:ahLst/>
            <a:cxnLst/>
            <a:rect l="l" t="t" r="r" b="b"/>
            <a:pathLst>
              <a:path w="1239154" h="1239154">
                <a:moveTo>
                  <a:pt x="0" y="0"/>
                </a:moveTo>
                <a:lnTo>
                  <a:pt x="1239155" y="0"/>
                </a:lnTo>
                <a:lnTo>
                  <a:pt x="1239155" y="1239154"/>
                </a:lnTo>
                <a:lnTo>
                  <a:pt x="0" y="123915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 rot="5400000">
            <a:off x="12002973" y="4001973"/>
            <a:ext cx="10287000" cy="2283054"/>
            <a:chOff x="0" y="0"/>
            <a:chExt cx="2709333" cy="60129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709333" cy="601298"/>
            </a:xfrm>
            <a:custGeom>
              <a:avLst/>
              <a:gdLst/>
              <a:ahLst/>
              <a:cxnLst/>
              <a:rect l="l" t="t" r="r" b="b"/>
              <a:pathLst>
                <a:path w="2709333" h="601298">
                  <a:moveTo>
                    <a:pt x="0" y="0"/>
                  </a:moveTo>
                  <a:lnTo>
                    <a:pt x="2709333" y="0"/>
                  </a:lnTo>
                  <a:lnTo>
                    <a:pt x="2709333" y="601298"/>
                  </a:lnTo>
                  <a:lnTo>
                    <a:pt x="0" y="601298"/>
                  </a:lnTo>
                  <a:close/>
                </a:path>
              </a:pathLst>
            </a:custGeom>
            <a:gradFill rotWithShape="1">
              <a:gsLst>
                <a:gs pos="0">
                  <a:srgbClr val="737AA8">
                    <a:alpha val="100000"/>
                  </a:srgbClr>
                </a:gs>
                <a:gs pos="50000">
                  <a:srgbClr val="4D4F75">
                    <a:alpha val="100000"/>
                  </a:srgbClr>
                </a:gs>
                <a:gs pos="100000">
                  <a:srgbClr val="353859">
                    <a:alpha val="100000"/>
                  </a:srgbClr>
                </a:gs>
              </a:gsLst>
              <a:lin ang="270000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709333" cy="6393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548090" y="409123"/>
            <a:ext cx="1239154" cy="1239154"/>
          </a:xfrm>
          <a:custGeom>
            <a:avLst/>
            <a:gdLst/>
            <a:ahLst/>
            <a:cxnLst/>
            <a:rect l="l" t="t" r="r" b="b"/>
            <a:pathLst>
              <a:path w="1239154" h="1239154">
                <a:moveTo>
                  <a:pt x="0" y="0"/>
                </a:moveTo>
                <a:lnTo>
                  <a:pt x="1239155" y="0"/>
                </a:lnTo>
                <a:lnTo>
                  <a:pt x="1239155" y="1239154"/>
                </a:lnTo>
                <a:lnTo>
                  <a:pt x="0" y="123915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AutoShape 7"/>
          <p:cNvSpPr/>
          <p:nvPr/>
        </p:nvSpPr>
        <p:spPr>
          <a:xfrm>
            <a:off x="2205707" y="3825983"/>
            <a:ext cx="1142707" cy="0"/>
          </a:xfrm>
          <a:prstGeom prst="line">
            <a:avLst/>
          </a:prstGeom>
          <a:ln w="38100" cap="flat">
            <a:solidFill>
              <a:srgbClr val="F8BB8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2205707" y="2359425"/>
            <a:ext cx="5369143" cy="9201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29"/>
              </a:lnSpc>
            </a:pPr>
            <a:r>
              <a:rPr lang="en-US" sz="5499">
                <a:solidFill>
                  <a:srgbClr val="737AA8"/>
                </a:solidFill>
                <a:latin typeface="Poppins"/>
                <a:ea typeface="Poppins"/>
                <a:cs typeface="Poppins"/>
                <a:sym typeface="Poppins"/>
              </a:rPr>
              <a:t>Zdroje: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205707" y="4283183"/>
            <a:ext cx="10094147" cy="35586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5439" lvl="1" indent="-172720" algn="just">
              <a:lnSpc>
                <a:spcPts val="2623"/>
              </a:lnSpc>
              <a:buFont typeface="Arial"/>
              <a:buChar char="•"/>
            </a:pPr>
            <a:r>
              <a:rPr lang="en-US" sz="1599" i="1" u="sng">
                <a:solidFill>
                  <a:srgbClr val="2B2B2B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https://5penazi.sk/wp-content/uploads/fly-images/12173/shutterstock_1034443102-diverzifikacia-700x500-ct.jpeg</a:t>
            </a:r>
          </a:p>
          <a:p>
            <a:pPr marL="345439" lvl="1" indent="-172720" algn="just">
              <a:lnSpc>
                <a:spcPts val="2623"/>
              </a:lnSpc>
              <a:buFont typeface="Arial"/>
              <a:buChar char="•"/>
            </a:pPr>
            <a:r>
              <a:rPr lang="en-US" sz="1599" i="1" u="sng">
                <a:solidFill>
                  <a:srgbClr val="2B2B2B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https://www.canva.com/design/DAG-8K_zbD8/722grDdbfGtXJVgx3cVCIA/edit?ui=eyJBIjp7fX0</a:t>
            </a:r>
          </a:p>
          <a:p>
            <a:pPr marL="345439" lvl="1" indent="-172720" algn="just">
              <a:lnSpc>
                <a:spcPts val="2623"/>
              </a:lnSpc>
              <a:buFont typeface="Arial"/>
              <a:buChar char="•"/>
            </a:pPr>
            <a:r>
              <a:rPr lang="en-US" sz="1599" i="1" u="sng">
                <a:solidFill>
                  <a:srgbClr val="2B2B2B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https://cdn.uconnectlabs.com/wp-content/uploads/sites/218/2024/09/investing.jpg</a:t>
            </a:r>
          </a:p>
          <a:p>
            <a:pPr marL="345439" lvl="1" indent="-172720" algn="just">
              <a:lnSpc>
                <a:spcPts val="2623"/>
              </a:lnSpc>
              <a:buFont typeface="Arial"/>
              <a:buChar char="•"/>
            </a:pPr>
            <a:r>
              <a:rPr lang="en-US" sz="1599" i="1" u="sng">
                <a:solidFill>
                  <a:srgbClr val="2B2B2B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https://fusionsolutions.com.au/wp-content/uploads/2022/07/Blank-1200-x-800-copy-5-10.jpg</a:t>
            </a:r>
          </a:p>
          <a:p>
            <a:pPr marL="345439" lvl="1" indent="-172720" algn="just">
              <a:lnSpc>
                <a:spcPts val="2623"/>
              </a:lnSpc>
              <a:buFont typeface="Arial"/>
              <a:buChar char="•"/>
            </a:pPr>
            <a:r>
              <a:rPr lang="en-US" sz="1599" i="1" u="sng">
                <a:solidFill>
                  <a:srgbClr val="2B2B2B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https://www.fmbankva.com/wp-content/uploads/2022/05/6-keys-header.png</a:t>
            </a:r>
          </a:p>
          <a:p>
            <a:pPr marL="345439" lvl="1" indent="-172720" algn="just">
              <a:lnSpc>
                <a:spcPts val="2623"/>
              </a:lnSpc>
              <a:buFont typeface="Arial"/>
              <a:buChar char="•"/>
            </a:pPr>
            <a:r>
              <a:rPr lang="en-US" sz="1599" i="1" u="sng">
                <a:solidFill>
                  <a:srgbClr val="2B2B2B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https://for-men.sk/images/for-men-2021-04-05/investovanie-do-kryptomien/00.jpg</a:t>
            </a:r>
          </a:p>
          <a:p>
            <a:pPr marL="345439" lvl="1" indent="-172720" algn="just">
              <a:lnSpc>
                <a:spcPts val="2623"/>
              </a:lnSpc>
              <a:buFont typeface="Arial"/>
              <a:buChar char="•"/>
            </a:pPr>
            <a:r>
              <a:rPr lang="en-US" sz="1599" i="1" u="sng">
                <a:solidFill>
                  <a:srgbClr val="2B2B2B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https://cdn.prod.website-files.com/600089199ba28edd49ed9587/60e8bd567a8ac91a278fc1de_HERO_what-is-an-investment.png</a:t>
            </a:r>
          </a:p>
          <a:p>
            <a:pPr marL="345439" lvl="1" indent="-172720" algn="just">
              <a:lnSpc>
                <a:spcPts val="2623"/>
              </a:lnSpc>
              <a:buFont typeface="Arial"/>
              <a:buChar char="•"/>
            </a:pPr>
            <a:r>
              <a:rPr lang="en-US" sz="1599" i="1" u="sng">
                <a:solidFill>
                  <a:srgbClr val="2B2B2B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https://cdn.mos.cms.futurecdn.net/fr75mFsY7TpZyiZkGkH5fH-2560-80.jpg</a:t>
            </a:r>
          </a:p>
        </p:txBody>
      </p:sp>
      <p:sp>
        <p:nvSpPr>
          <p:cNvPr id="10" name="Freeform 10"/>
          <p:cNvSpPr/>
          <p:nvPr/>
        </p:nvSpPr>
        <p:spPr>
          <a:xfrm rot="-5400000" flipV="1">
            <a:off x="8001000" y="-9101892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10287000"/>
                </a:moveTo>
                <a:lnTo>
                  <a:pt x="10287000" y="10287000"/>
                </a:lnTo>
                <a:lnTo>
                  <a:pt x="10287000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5400000" flipV="1">
            <a:off x="0" y="909915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10287000"/>
                </a:moveTo>
                <a:lnTo>
                  <a:pt x="10287000" y="10287000"/>
                </a:lnTo>
                <a:lnTo>
                  <a:pt x="10287000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9810667" y="1809667"/>
            <a:ext cx="10287000" cy="6667666"/>
            <a:chOff x="0" y="0"/>
            <a:chExt cx="2709333" cy="175609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709333" cy="1756093"/>
            </a:xfrm>
            <a:custGeom>
              <a:avLst/>
              <a:gdLst/>
              <a:ahLst/>
              <a:cxnLst/>
              <a:rect l="l" t="t" r="r" b="b"/>
              <a:pathLst>
                <a:path w="2709333" h="1756093">
                  <a:moveTo>
                    <a:pt x="0" y="0"/>
                  </a:moveTo>
                  <a:lnTo>
                    <a:pt x="2709333" y="0"/>
                  </a:lnTo>
                  <a:lnTo>
                    <a:pt x="2709333" y="1756093"/>
                  </a:lnTo>
                  <a:lnTo>
                    <a:pt x="0" y="1756093"/>
                  </a:lnTo>
                  <a:close/>
                </a:path>
              </a:pathLst>
            </a:custGeom>
            <a:gradFill rotWithShape="1">
              <a:gsLst>
                <a:gs pos="0">
                  <a:srgbClr val="737AA8">
                    <a:alpha val="100000"/>
                  </a:srgbClr>
                </a:gs>
                <a:gs pos="50000">
                  <a:srgbClr val="4D4F75">
                    <a:alpha val="100000"/>
                  </a:srgbClr>
                </a:gs>
                <a:gs pos="100000">
                  <a:srgbClr val="353859">
                    <a:alpha val="100000"/>
                  </a:srgbClr>
                </a:gs>
              </a:gsLst>
              <a:lin ang="270000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709333" cy="17941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9228768" y="1770095"/>
            <a:ext cx="4783134" cy="6745255"/>
            <a:chOff x="0" y="0"/>
            <a:chExt cx="741033" cy="104501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741033" cy="1045017"/>
            </a:xfrm>
            <a:custGeom>
              <a:avLst/>
              <a:gdLst/>
              <a:ahLst/>
              <a:cxnLst/>
              <a:rect l="l" t="t" r="r" b="b"/>
              <a:pathLst>
                <a:path w="741033" h="1045017">
                  <a:moveTo>
                    <a:pt x="153766" y="0"/>
                  </a:moveTo>
                  <a:lnTo>
                    <a:pt x="587267" y="0"/>
                  </a:lnTo>
                  <a:cubicBezTo>
                    <a:pt x="672189" y="0"/>
                    <a:pt x="741033" y="68843"/>
                    <a:pt x="741033" y="153766"/>
                  </a:cubicBezTo>
                  <a:lnTo>
                    <a:pt x="741033" y="891251"/>
                  </a:lnTo>
                  <a:cubicBezTo>
                    <a:pt x="741033" y="976173"/>
                    <a:pt x="672189" y="1045017"/>
                    <a:pt x="587267" y="1045017"/>
                  </a:cubicBezTo>
                  <a:lnTo>
                    <a:pt x="153766" y="1045017"/>
                  </a:lnTo>
                  <a:cubicBezTo>
                    <a:pt x="68843" y="1045017"/>
                    <a:pt x="0" y="976173"/>
                    <a:pt x="0" y="891251"/>
                  </a:cubicBezTo>
                  <a:lnTo>
                    <a:pt x="0" y="153766"/>
                  </a:lnTo>
                  <a:cubicBezTo>
                    <a:pt x="0" y="68843"/>
                    <a:pt x="68843" y="0"/>
                    <a:pt x="153766" y="0"/>
                  </a:cubicBezTo>
                  <a:close/>
                </a:path>
              </a:pathLst>
            </a:custGeom>
            <a:blipFill>
              <a:blip r:embed="rId2"/>
              <a:stretch>
                <a:fillRect b="-643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7"/>
          <p:cNvGrpSpPr/>
          <p:nvPr/>
        </p:nvGrpSpPr>
        <p:grpSpPr>
          <a:xfrm rot="5400000">
            <a:off x="-4162425" y="4162425"/>
            <a:ext cx="10287000" cy="1962150"/>
            <a:chOff x="0" y="0"/>
            <a:chExt cx="2709333" cy="51678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709333" cy="516780"/>
            </a:xfrm>
            <a:custGeom>
              <a:avLst/>
              <a:gdLst/>
              <a:ahLst/>
              <a:cxnLst/>
              <a:rect l="l" t="t" r="r" b="b"/>
              <a:pathLst>
                <a:path w="2709333" h="516780">
                  <a:moveTo>
                    <a:pt x="0" y="0"/>
                  </a:moveTo>
                  <a:lnTo>
                    <a:pt x="2709333" y="0"/>
                  </a:lnTo>
                  <a:lnTo>
                    <a:pt x="2709333" y="516780"/>
                  </a:lnTo>
                  <a:lnTo>
                    <a:pt x="0" y="516780"/>
                  </a:lnTo>
                  <a:close/>
                </a:path>
              </a:pathLst>
            </a:custGeom>
            <a:gradFill rotWithShape="1">
              <a:gsLst>
                <a:gs pos="0">
                  <a:srgbClr val="737AA8">
                    <a:alpha val="100000"/>
                  </a:srgbClr>
                </a:gs>
                <a:gs pos="50000">
                  <a:srgbClr val="4D4F75">
                    <a:alpha val="100000"/>
                  </a:srgbClr>
                </a:gs>
                <a:gs pos="100000">
                  <a:srgbClr val="353859">
                    <a:alpha val="100000"/>
                  </a:srgbClr>
                </a:gs>
              </a:gsLst>
              <a:lin ang="270000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2709333" cy="5548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AutoShape 10"/>
          <p:cNvSpPr/>
          <p:nvPr/>
        </p:nvSpPr>
        <p:spPr>
          <a:xfrm flipV="1">
            <a:off x="2813224" y="2136566"/>
            <a:ext cx="5579402" cy="0"/>
          </a:xfrm>
          <a:prstGeom prst="line">
            <a:avLst/>
          </a:prstGeom>
          <a:ln w="28575" cap="flat">
            <a:solidFill>
              <a:srgbClr val="F8BB8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1" name="AutoShape 11"/>
          <p:cNvSpPr/>
          <p:nvPr/>
        </p:nvSpPr>
        <p:spPr>
          <a:xfrm>
            <a:off x="2813224" y="3164284"/>
            <a:ext cx="5579402" cy="0"/>
          </a:xfrm>
          <a:prstGeom prst="line">
            <a:avLst/>
          </a:prstGeom>
          <a:ln w="28575" cap="flat">
            <a:solidFill>
              <a:srgbClr val="F8BB8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2" name="AutoShape 12"/>
          <p:cNvSpPr/>
          <p:nvPr/>
        </p:nvSpPr>
        <p:spPr>
          <a:xfrm>
            <a:off x="2813224" y="3835850"/>
            <a:ext cx="5579402" cy="0"/>
          </a:xfrm>
          <a:prstGeom prst="line">
            <a:avLst/>
          </a:prstGeom>
          <a:ln w="28575" cap="flat">
            <a:solidFill>
              <a:srgbClr val="F8BB8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3" name="AutoShape 13"/>
          <p:cNvSpPr/>
          <p:nvPr/>
        </p:nvSpPr>
        <p:spPr>
          <a:xfrm>
            <a:off x="2813224" y="4507416"/>
            <a:ext cx="5579402" cy="0"/>
          </a:xfrm>
          <a:prstGeom prst="line">
            <a:avLst/>
          </a:prstGeom>
          <a:ln w="28575" cap="flat">
            <a:solidFill>
              <a:srgbClr val="F8BB8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4" name="AutoShape 14"/>
          <p:cNvSpPr/>
          <p:nvPr/>
        </p:nvSpPr>
        <p:spPr>
          <a:xfrm>
            <a:off x="2813224" y="5178981"/>
            <a:ext cx="5579402" cy="0"/>
          </a:xfrm>
          <a:prstGeom prst="line">
            <a:avLst/>
          </a:prstGeom>
          <a:ln w="28575" cap="flat">
            <a:solidFill>
              <a:srgbClr val="F8BB8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5" name="AutoShape 15"/>
          <p:cNvSpPr/>
          <p:nvPr/>
        </p:nvSpPr>
        <p:spPr>
          <a:xfrm>
            <a:off x="2813224" y="5850547"/>
            <a:ext cx="5579402" cy="0"/>
          </a:xfrm>
          <a:prstGeom prst="line">
            <a:avLst/>
          </a:prstGeom>
          <a:ln w="28575" cap="flat">
            <a:solidFill>
              <a:srgbClr val="F8BB8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6" name="AutoShape 16"/>
          <p:cNvSpPr/>
          <p:nvPr/>
        </p:nvSpPr>
        <p:spPr>
          <a:xfrm>
            <a:off x="2798291" y="6879005"/>
            <a:ext cx="5579402" cy="0"/>
          </a:xfrm>
          <a:prstGeom prst="line">
            <a:avLst/>
          </a:prstGeom>
          <a:ln w="28575" cap="flat">
            <a:solidFill>
              <a:srgbClr val="F8BB8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7" name="TextBox 17"/>
          <p:cNvSpPr txBox="1"/>
          <p:nvPr/>
        </p:nvSpPr>
        <p:spPr>
          <a:xfrm>
            <a:off x="2813224" y="1712945"/>
            <a:ext cx="5022948" cy="3752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44"/>
              </a:lnSpc>
              <a:spcBef>
                <a:spcPct val="0"/>
              </a:spcBef>
            </a:pPr>
            <a:r>
              <a:rPr lang="en-US" sz="2103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Peniaze, ktoré pracujú za teba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7813964" y="1712945"/>
            <a:ext cx="578662" cy="3752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944"/>
              </a:lnSpc>
              <a:spcBef>
                <a:spcPct val="0"/>
              </a:spcBef>
            </a:pPr>
            <a:r>
              <a:rPr lang="en-US" sz="2103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01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2813224" y="2384511"/>
            <a:ext cx="5022948" cy="746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44"/>
              </a:lnSpc>
              <a:spcBef>
                <a:spcPct val="0"/>
              </a:spcBef>
            </a:pPr>
            <a:r>
              <a:rPr lang="en-US" sz="2103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Money mindset: ako nad peniazmi rozmýšľame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7813964" y="2740663"/>
            <a:ext cx="578662" cy="3752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944"/>
              </a:lnSpc>
              <a:spcBef>
                <a:spcPct val="0"/>
              </a:spcBef>
            </a:pPr>
            <a:r>
              <a:rPr lang="en-US" sz="2103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02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2813224" y="3412229"/>
            <a:ext cx="5022948" cy="3752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44"/>
              </a:lnSpc>
              <a:spcBef>
                <a:spcPct val="0"/>
              </a:spcBef>
            </a:pPr>
            <a:r>
              <a:rPr lang="en-US" sz="2103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Čo investovanie je (a čo nie je)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7813964" y="3412229"/>
            <a:ext cx="578662" cy="3752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944"/>
              </a:lnSpc>
              <a:spcBef>
                <a:spcPct val="0"/>
              </a:spcBef>
            </a:pPr>
            <a:r>
              <a:rPr lang="en-US" sz="2103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03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2813224" y="4083795"/>
            <a:ext cx="5022948" cy="3752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44"/>
              </a:lnSpc>
              <a:spcBef>
                <a:spcPct val="0"/>
              </a:spcBef>
            </a:pPr>
            <a:r>
              <a:rPr lang="en-US" sz="2103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Ako sa dá investovať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7813964" y="4083795"/>
            <a:ext cx="578662" cy="3752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944"/>
              </a:lnSpc>
              <a:spcBef>
                <a:spcPct val="0"/>
              </a:spcBef>
            </a:pPr>
            <a:r>
              <a:rPr lang="en-US" sz="2103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04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2813224" y="4755361"/>
            <a:ext cx="5022948" cy="3752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44"/>
              </a:lnSpc>
              <a:spcBef>
                <a:spcPct val="0"/>
              </a:spcBef>
            </a:pPr>
            <a:r>
              <a:rPr lang="en-US" sz="2103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Čas, plán a investičné ciele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7813964" y="4755361"/>
            <a:ext cx="578662" cy="3752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944"/>
              </a:lnSpc>
              <a:spcBef>
                <a:spcPct val="0"/>
              </a:spcBef>
            </a:pPr>
            <a:r>
              <a:rPr lang="en-US" sz="2103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05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2813224" y="5426926"/>
            <a:ext cx="5022948" cy="3752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44"/>
              </a:lnSpc>
              <a:spcBef>
                <a:spcPct val="0"/>
              </a:spcBef>
            </a:pPr>
            <a:r>
              <a:rPr lang="en-US" sz="2103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Riziko a diverzifikácia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7813964" y="5426926"/>
            <a:ext cx="578662" cy="3752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944"/>
              </a:lnSpc>
              <a:spcBef>
                <a:spcPct val="0"/>
              </a:spcBef>
            </a:pPr>
            <a:r>
              <a:rPr lang="en-US" sz="2103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06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2813224" y="6098492"/>
            <a:ext cx="5022948" cy="746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44"/>
              </a:lnSpc>
              <a:spcBef>
                <a:spcPct val="0"/>
              </a:spcBef>
            </a:pPr>
            <a:r>
              <a:rPr lang="en-US" sz="2103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Vonkajšie faktory, ktoré investor neovláda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7799031" y="6455385"/>
            <a:ext cx="578662" cy="3752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944"/>
              </a:lnSpc>
              <a:spcBef>
                <a:spcPct val="0"/>
              </a:spcBef>
            </a:pPr>
            <a:r>
              <a:rPr lang="en-US" sz="2103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07</a:t>
            </a:r>
          </a:p>
        </p:txBody>
      </p:sp>
      <p:sp>
        <p:nvSpPr>
          <p:cNvPr id="31" name="AutoShape 31"/>
          <p:cNvSpPr/>
          <p:nvPr/>
        </p:nvSpPr>
        <p:spPr>
          <a:xfrm>
            <a:off x="2813224" y="7911931"/>
            <a:ext cx="5579402" cy="0"/>
          </a:xfrm>
          <a:prstGeom prst="line">
            <a:avLst/>
          </a:prstGeom>
          <a:ln w="28575" cap="flat">
            <a:solidFill>
              <a:srgbClr val="F8BB8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2" name="TextBox 32"/>
          <p:cNvSpPr txBox="1"/>
          <p:nvPr/>
        </p:nvSpPr>
        <p:spPr>
          <a:xfrm>
            <a:off x="2828157" y="7131418"/>
            <a:ext cx="5022948" cy="746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44"/>
              </a:lnSpc>
              <a:spcBef>
                <a:spcPct val="0"/>
              </a:spcBef>
            </a:pPr>
            <a:r>
              <a:rPr lang="en-US" sz="2103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Likvidita: kedy sa dostanem k peniazom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7813964" y="7488310"/>
            <a:ext cx="578662" cy="3752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944"/>
              </a:lnSpc>
              <a:spcBef>
                <a:spcPct val="0"/>
              </a:spcBef>
            </a:pPr>
            <a:r>
              <a:rPr lang="en-US" sz="2103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08</a:t>
            </a:r>
          </a:p>
        </p:txBody>
      </p:sp>
      <p:sp>
        <p:nvSpPr>
          <p:cNvPr id="34" name="AutoShape 34"/>
          <p:cNvSpPr/>
          <p:nvPr/>
        </p:nvSpPr>
        <p:spPr>
          <a:xfrm>
            <a:off x="2813224" y="8940389"/>
            <a:ext cx="5579402" cy="0"/>
          </a:xfrm>
          <a:prstGeom prst="line">
            <a:avLst/>
          </a:prstGeom>
          <a:ln w="28575" cap="flat">
            <a:solidFill>
              <a:srgbClr val="F8BB8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5" name="TextBox 35"/>
          <p:cNvSpPr txBox="1"/>
          <p:nvPr/>
        </p:nvSpPr>
        <p:spPr>
          <a:xfrm>
            <a:off x="2828157" y="8164343"/>
            <a:ext cx="5022948" cy="746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44"/>
              </a:lnSpc>
              <a:spcBef>
                <a:spcPct val="0"/>
              </a:spcBef>
            </a:pPr>
            <a:r>
              <a:rPr lang="en-US" sz="2103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Záver, Dá sa zbohatnúť investovaním?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7813964" y="8516768"/>
            <a:ext cx="578662" cy="3752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944"/>
              </a:lnSpc>
              <a:spcBef>
                <a:spcPct val="0"/>
              </a:spcBef>
            </a:pPr>
            <a:r>
              <a:rPr lang="en-US" sz="2103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09</a:t>
            </a:r>
          </a:p>
        </p:txBody>
      </p:sp>
      <p:sp>
        <p:nvSpPr>
          <p:cNvPr id="37" name="Freeform 37"/>
          <p:cNvSpPr/>
          <p:nvPr/>
        </p:nvSpPr>
        <p:spPr>
          <a:xfrm>
            <a:off x="361498" y="409123"/>
            <a:ext cx="1239154" cy="1239154"/>
          </a:xfrm>
          <a:custGeom>
            <a:avLst/>
            <a:gdLst/>
            <a:ahLst/>
            <a:cxnLst/>
            <a:rect l="l" t="t" r="r" b="b"/>
            <a:pathLst>
              <a:path w="1239154" h="1239154">
                <a:moveTo>
                  <a:pt x="0" y="0"/>
                </a:moveTo>
                <a:lnTo>
                  <a:pt x="1239154" y="0"/>
                </a:lnTo>
                <a:lnTo>
                  <a:pt x="1239154" y="1239154"/>
                </a:lnTo>
                <a:lnTo>
                  <a:pt x="0" y="123915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-2781300" y="2781300"/>
            <a:ext cx="10287000" cy="4724400"/>
            <a:chOff x="0" y="0"/>
            <a:chExt cx="2709333" cy="124428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709333" cy="1244286"/>
            </a:xfrm>
            <a:custGeom>
              <a:avLst/>
              <a:gdLst/>
              <a:ahLst/>
              <a:cxnLst/>
              <a:rect l="l" t="t" r="r" b="b"/>
              <a:pathLst>
                <a:path w="2709333" h="1244286">
                  <a:moveTo>
                    <a:pt x="0" y="0"/>
                  </a:moveTo>
                  <a:lnTo>
                    <a:pt x="2709333" y="0"/>
                  </a:lnTo>
                  <a:lnTo>
                    <a:pt x="2709333" y="1244286"/>
                  </a:lnTo>
                  <a:lnTo>
                    <a:pt x="0" y="1244286"/>
                  </a:lnTo>
                  <a:close/>
                </a:path>
              </a:pathLst>
            </a:custGeom>
            <a:gradFill rotWithShape="1">
              <a:gsLst>
                <a:gs pos="0">
                  <a:srgbClr val="737AA8">
                    <a:alpha val="100000"/>
                  </a:srgbClr>
                </a:gs>
                <a:gs pos="50000">
                  <a:srgbClr val="4D4F75">
                    <a:alpha val="100000"/>
                  </a:srgbClr>
                </a:gs>
                <a:gs pos="100000">
                  <a:srgbClr val="353859">
                    <a:alpha val="100000"/>
                  </a:srgbClr>
                </a:gs>
              </a:gsLst>
              <a:lin ang="270000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709333" cy="12823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2952750" y="2002505"/>
            <a:ext cx="5274945" cy="6288405"/>
            <a:chOff x="0" y="0"/>
            <a:chExt cx="817227" cy="97423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7227" cy="974238"/>
            </a:xfrm>
            <a:custGeom>
              <a:avLst/>
              <a:gdLst/>
              <a:ahLst/>
              <a:cxnLst/>
              <a:rect l="l" t="t" r="r" b="b"/>
              <a:pathLst>
                <a:path w="817227" h="974238">
                  <a:moveTo>
                    <a:pt x="139429" y="0"/>
                  </a:moveTo>
                  <a:lnTo>
                    <a:pt x="677798" y="0"/>
                  </a:lnTo>
                  <a:cubicBezTo>
                    <a:pt x="714777" y="0"/>
                    <a:pt x="750241" y="14690"/>
                    <a:pt x="776389" y="40838"/>
                  </a:cubicBezTo>
                  <a:cubicBezTo>
                    <a:pt x="802537" y="66986"/>
                    <a:pt x="817227" y="102450"/>
                    <a:pt x="817227" y="139429"/>
                  </a:cubicBezTo>
                  <a:lnTo>
                    <a:pt x="817227" y="834809"/>
                  </a:lnTo>
                  <a:cubicBezTo>
                    <a:pt x="817227" y="911814"/>
                    <a:pt x="754802" y="974238"/>
                    <a:pt x="677798" y="974238"/>
                  </a:cubicBezTo>
                  <a:lnTo>
                    <a:pt x="139429" y="974238"/>
                  </a:lnTo>
                  <a:cubicBezTo>
                    <a:pt x="62425" y="974238"/>
                    <a:pt x="0" y="911814"/>
                    <a:pt x="0" y="834809"/>
                  </a:cubicBezTo>
                  <a:lnTo>
                    <a:pt x="0" y="139429"/>
                  </a:lnTo>
                  <a:cubicBezTo>
                    <a:pt x="0" y="62425"/>
                    <a:pt x="62425" y="0"/>
                    <a:pt x="139429" y="0"/>
                  </a:cubicBezTo>
                  <a:close/>
                </a:path>
              </a:pathLst>
            </a:custGeom>
            <a:blipFill>
              <a:blip r:embed="rId2"/>
              <a:stretch>
                <a:fillRect l="-39465" r="-39465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Freeform 7"/>
          <p:cNvSpPr/>
          <p:nvPr/>
        </p:nvSpPr>
        <p:spPr>
          <a:xfrm rot="-2700000" flipV="1">
            <a:off x="13144500" y="-5950964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10287000"/>
                </a:moveTo>
                <a:lnTo>
                  <a:pt x="10287000" y="10287000"/>
                </a:lnTo>
                <a:lnTo>
                  <a:pt x="10287000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/>
          <p:nvPr/>
        </p:nvGrpSpPr>
        <p:grpSpPr>
          <a:xfrm>
            <a:off x="9086850" y="5608070"/>
            <a:ext cx="111435" cy="111435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8BB8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9392787" y="5608070"/>
            <a:ext cx="111435" cy="111435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8BB8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9694722" y="5608070"/>
            <a:ext cx="111435" cy="111435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8BB8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9086850" y="3221867"/>
            <a:ext cx="6320125" cy="17964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29"/>
              </a:lnSpc>
            </a:pPr>
            <a:r>
              <a:rPr lang="en-US" sz="5499">
                <a:solidFill>
                  <a:srgbClr val="737AA8"/>
                </a:solidFill>
                <a:latin typeface="Poppins Light"/>
                <a:ea typeface="Poppins Light"/>
                <a:cs typeface="Poppins Light"/>
                <a:sym typeface="Poppins Light"/>
              </a:rPr>
              <a:t>Peniaze, ktoré pracujú za teba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9086850" y="6186231"/>
            <a:ext cx="6320125" cy="16155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623"/>
              </a:lnSpc>
            </a:pPr>
            <a:r>
              <a:rPr lang="en-US" sz="1599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Investovanie nie je rýchly trik ani zaručená cesta k bohatstvu. Je to spôsob, ako </a:t>
            </a:r>
            <a:r>
              <a:rPr lang="en-US" sz="1599" b="1">
                <a:solidFill>
                  <a:srgbClr val="2B2B2B"/>
                </a:solidFill>
                <a:latin typeface="Poppins Bold"/>
                <a:ea typeface="Poppins Bold"/>
                <a:cs typeface="Poppins Bold"/>
                <a:sym typeface="Poppins Bold"/>
              </a:rPr>
              <a:t>dlhodobo pracovať</a:t>
            </a:r>
            <a:r>
              <a:rPr lang="en-US" sz="1599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 s peniazmi tak, aby si </a:t>
            </a:r>
            <a:r>
              <a:rPr lang="en-US" sz="1599" u="sng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ich hodnota v čase rástla</a:t>
            </a:r>
            <a:r>
              <a:rPr lang="en-US" sz="1599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. Kto investuje, nerobí rozhodnutia na základe emócií alebo trendov, ale </a:t>
            </a:r>
            <a:r>
              <a:rPr lang="en-US" sz="1599" i="1">
                <a:solidFill>
                  <a:srgbClr val="2B2B2B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na základe informácií, plánov a cieľov.</a:t>
            </a:r>
          </a:p>
        </p:txBody>
      </p:sp>
      <p:sp>
        <p:nvSpPr>
          <p:cNvPr id="19" name="Freeform 19"/>
          <p:cNvSpPr/>
          <p:nvPr/>
        </p:nvSpPr>
        <p:spPr>
          <a:xfrm>
            <a:off x="596548" y="540278"/>
            <a:ext cx="1239154" cy="1239154"/>
          </a:xfrm>
          <a:custGeom>
            <a:avLst/>
            <a:gdLst/>
            <a:ahLst/>
            <a:cxnLst/>
            <a:rect l="l" t="t" r="r" b="b"/>
            <a:pathLst>
              <a:path w="1239154" h="1239154">
                <a:moveTo>
                  <a:pt x="0" y="0"/>
                </a:moveTo>
                <a:lnTo>
                  <a:pt x="1239155" y="0"/>
                </a:lnTo>
                <a:lnTo>
                  <a:pt x="1239155" y="1239155"/>
                </a:lnTo>
                <a:lnTo>
                  <a:pt x="0" y="123915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2146256" y="4617366"/>
            <a:ext cx="1142707" cy="0"/>
          </a:xfrm>
          <a:prstGeom prst="line">
            <a:avLst/>
          </a:prstGeom>
          <a:ln w="38100" cap="flat">
            <a:solidFill>
              <a:srgbClr val="F8BB8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548090" y="409123"/>
            <a:ext cx="1239154" cy="1239154"/>
          </a:xfrm>
          <a:custGeom>
            <a:avLst/>
            <a:gdLst/>
            <a:ahLst/>
            <a:cxnLst/>
            <a:rect l="l" t="t" r="r" b="b"/>
            <a:pathLst>
              <a:path w="1239154" h="1239154">
                <a:moveTo>
                  <a:pt x="0" y="0"/>
                </a:moveTo>
                <a:lnTo>
                  <a:pt x="1239155" y="0"/>
                </a:lnTo>
                <a:lnTo>
                  <a:pt x="1239155" y="1239154"/>
                </a:lnTo>
                <a:lnTo>
                  <a:pt x="0" y="123915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2146256" y="5104243"/>
            <a:ext cx="5756176" cy="2953855"/>
            <a:chOff x="0" y="0"/>
            <a:chExt cx="1590514" cy="81619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590514" cy="816192"/>
            </a:xfrm>
            <a:custGeom>
              <a:avLst/>
              <a:gdLst/>
              <a:ahLst/>
              <a:cxnLst/>
              <a:rect l="l" t="t" r="r" b="b"/>
              <a:pathLst>
                <a:path w="1590514" h="816192">
                  <a:moveTo>
                    <a:pt x="127773" y="0"/>
                  </a:moveTo>
                  <a:lnTo>
                    <a:pt x="1462741" y="0"/>
                  </a:lnTo>
                  <a:cubicBezTo>
                    <a:pt x="1496629" y="0"/>
                    <a:pt x="1529128" y="13462"/>
                    <a:pt x="1553090" y="37424"/>
                  </a:cubicBezTo>
                  <a:cubicBezTo>
                    <a:pt x="1577052" y="61386"/>
                    <a:pt x="1590514" y="93885"/>
                    <a:pt x="1590514" y="127773"/>
                  </a:cubicBezTo>
                  <a:lnTo>
                    <a:pt x="1590514" y="688420"/>
                  </a:lnTo>
                  <a:cubicBezTo>
                    <a:pt x="1590514" y="722307"/>
                    <a:pt x="1577052" y="754806"/>
                    <a:pt x="1553090" y="778768"/>
                  </a:cubicBezTo>
                  <a:cubicBezTo>
                    <a:pt x="1529128" y="802731"/>
                    <a:pt x="1496629" y="816192"/>
                    <a:pt x="1462741" y="816192"/>
                  </a:cubicBezTo>
                  <a:lnTo>
                    <a:pt x="127773" y="816192"/>
                  </a:lnTo>
                  <a:cubicBezTo>
                    <a:pt x="93885" y="816192"/>
                    <a:pt x="61386" y="802731"/>
                    <a:pt x="37424" y="778768"/>
                  </a:cubicBezTo>
                  <a:cubicBezTo>
                    <a:pt x="13462" y="754806"/>
                    <a:pt x="0" y="722307"/>
                    <a:pt x="0" y="688420"/>
                  </a:cubicBezTo>
                  <a:lnTo>
                    <a:pt x="0" y="127773"/>
                  </a:lnTo>
                  <a:cubicBezTo>
                    <a:pt x="0" y="93885"/>
                    <a:pt x="13462" y="61386"/>
                    <a:pt x="37424" y="37424"/>
                  </a:cubicBezTo>
                  <a:cubicBezTo>
                    <a:pt x="61386" y="13462"/>
                    <a:pt x="93885" y="0"/>
                    <a:pt x="127773" y="0"/>
                  </a:cubicBezTo>
                  <a:close/>
                </a:path>
              </a:pathLst>
            </a:custGeom>
            <a:blipFill>
              <a:blip r:embed="rId3"/>
              <a:stretch>
                <a:fillRect l="-1523" r="-110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2146256" y="1692088"/>
            <a:ext cx="5756176" cy="2438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300"/>
              </a:lnSpc>
            </a:pPr>
            <a:r>
              <a:rPr lang="en-US" sz="5000">
                <a:solidFill>
                  <a:srgbClr val="737AA8"/>
                </a:solidFill>
                <a:latin typeface="Poppins Light"/>
                <a:ea typeface="Poppins Light"/>
                <a:cs typeface="Poppins Light"/>
                <a:sym typeface="Poppins Light"/>
              </a:rPr>
              <a:t>Money mindset: ako nad peniazmi rozmýšľame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433971" y="3003640"/>
            <a:ext cx="6875022" cy="39872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623"/>
              </a:lnSpc>
            </a:pPr>
            <a:r>
              <a:rPr lang="en-US" sz="1599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Mnoho ľudí sa o peniazoch nerozpráva, preto robia zlé rozhodnutia.</a:t>
            </a:r>
          </a:p>
          <a:p>
            <a:pPr marL="345439" lvl="1" indent="-172720" algn="just">
              <a:lnSpc>
                <a:spcPts val="2623"/>
              </a:lnSpc>
              <a:buFont typeface="Arial"/>
              <a:buChar char="•"/>
            </a:pPr>
            <a:r>
              <a:rPr lang="en-US" sz="1599" b="1" i="1">
                <a:solidFill>
                  <a:srgbClr val="2B2B2B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„Nikto nás to neučí“ </a:t>
            </a:r>
            <a:r>
              <a:rPr lang="en-US" sz="1599" i="1">
                <a:solidFill>
                  <a:srgbClr val="2B2B2B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- peniaze nie sú tabu!</a:t>
            </a:r>
          </a:p>
          <a:p>
            <a:pPr algn="just">
              <a:lnSpc>
                <a:spcPts val="2623"/>
              </a:lnSpc>
            </a:pPr>
            <a:r>
              <a:rPr lang="en-US" sz="1599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Investovanie je hlavne o </a:t>
            </a:r>
            <a:r>
              <a:rPr lang="en-US" sz="1599" u="sng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myslení a správaní</a:t>
            </a:r>
            <a:r>
              <a:rPr lang="en-US" sz="1599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, nie o šťastí.</a:t>
            </a:r>
          </a:p>
          <a:p>
            <a:pPr algn="just">
              <a:lnSpc>
                <a:spcPts val="1639"/>
              </a:lnSpc>
            </a:pPr>
            <a:endParaRPr lang="en-US" sz="1599">
              <a:solidFill>
                <a:srgbClr val="2B2B2B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345439" lvl="1" indent="-172720" algn="just">
              <a:lnSpc>
                <a:spcPts val="2623"/>
              </a:lnSpc>
              <a:buFont typeface="Arial"/>
              <a:buChar char="•"/>
            </a:pPr>
            <a:r>
              <a:rPr lang="en-US" sz="1599" b="1" i="1">
                <a:solidFill>
                  <a:srgbClr val="2B2B2B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Emócie sú najväčší nepriateľ investora</a:t>
            </a:r>
          </a:p>
          <a:p>
            <a:pPr algn="just">
              <a:lnSpc>
                <a:spcPts val="2623"/>
              </a:lnSpc>
            </a:pPr>
            <a:r>
              <a:rPr lang="en-US" sz="1599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Emócie ako </a:t>
            </a:r>
            <a:r>
              <a:rPr lang="en-US" sz="1599" u="sng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strach, chamtivosť a FOMO</a:t>
            </a:r>
            <a:r>
              <a:rPr lang="en-US" sz="1599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 (strach, že niečo zmeškám).</a:t>
            </a:r>
          </a:p>
          <a:p>
            <a:pPr algn="just">
              <a:lnSpc>
                <a:spcPts val="2787"/>
              </a:lnSpc>
            </a:pPr>
            <a:r>
              <a:rPr lang="en-US" sz="1699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Skúsený investor sa pýta otázky:</a:t>
            </a:r>
          </a:p>
          <a:p>
            <a:pPr marL="345439" lvl="1" indent="-172720" algn="just">
              <a:lnSpc>
                <a:spcPts val="2623"/>
              </a:lnSpc>
              <a:buFont typeface="Arial"/>
              <a:buChar char="•"/>
            </a:pPr>
            <a:r>
              <a:rPr lang="en-US" sz="1599" i="1">
                <a:solidFill>
                  <a:srgbClr val="2B2B2B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Prečo investujem?</a:t>
            </a:r>
          </a:p>
          <a:p>
            <a:pPr marL="345439" lvl="1" indent="-172720" algn="just">
              <a:lnSpc>
                <a:spcPts val="2623"/>
              </a:lnSpc>
              <a:buFont typeface="Arial"/>
              <a:buChar char="•"/>
            </a:pPr>
            <a:r>
              <a:rPr lang="en-US" sz="1599" i="1">
                <a:solidFill>
                  <a:srgbClr val="2B2B2B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Čo je riziko?</a:t>
            </a:r>
          </a:p>
          <a:p>
            <a:pPr marL="345439" lvl="1" indent="-172720" algn="just">
              <a:lnSpc>
                <a:spcPts val="2623"/>
              </a:lnSpc>
              <a:buFont typeface="Arial"/>
              <a:buChar char="•"/>
            </a:pPr>
            <a:r>
              <a:rPr lang="en-US" sz="1599" i="1">
                <a:solidFill>
                  <a:srgbClr val="2B2B2B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Čo sa môže pokaziť?</a:t>
            </a:r>
          </a:p>
          <a:p>
            <a:pPr algn="just">
              <a:lnSpc>
                <a:spcPts val="1639"/>
              </a:lnSpc>
            </a:pPr>
            <a:endParaRPr lang="en-US" sz="1599" i="1">
              <a:solidFill>
                <a:srgbClr val="2B2B2B"/>
              </a:solidFill>
              <a:latin typeface="Poppins Italics"/>
              <a:ea typeface="Poppins Italics"/>
              <a:cs typeface="Poppins Italics"/>
              <a:sym typeface="Poppins Italics"/>
            </a:endParaRPr>
          </a:p>
          <a:p>
            <a:pPr algn="just">
              <a:lnSpc>
                <a:spcPts val="2623"/>
              </a:lnSpc>
            </a:pPr>
            <a:r>
              <a:rPr lang="en-US" sz="1599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Tí, ktorí investujú bez rozmýšľania, často nakupujú vtedy, keď je niečo populárne, a </a:t>
            </a:r>
            <a:r>
              <a:rPr lang="en-US" sz="1599" u="sng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predávajú v panike</a:t>
            </a:r>
            <a:r>
              <a:rPr lang="en-US" sz="1599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.</a:t>
            </a:r>
          </a:p>
        </p:txBody>
      </p:sp>
      <p:grpSp>
        <p:nvGrpSpPr>
          <p:cNvPr id="8" name="Group 8"/>
          <p:cNvGrpSpPr/>
          <p:nvPr/>
        </p:nvGrpSpPr>
        <p:grpSpPr>
          <a:xfrm rot="5400000">
            <a:off x="6696075" y="2188332"/>
            <a:ext cx="4895850" cy="18288000"/>
            <a:chOff x="0" y="0"/>
            <a:chExt cx="1289442" cy="481659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289442" cy="4816592"/>
            </a:xfrm>
            <a:custGeom>
              <a:avLst/>
              <a:gdLst/>
              <a:ahLst/>
              <a:cxnLst/>
              <a:rect l="l" t="t" r="r" b="b"/>
              <a:pathLst>
                <a:path w="1289442" h="4816592">
                  <a:moveTo>
                    <a:pt x="0" y="0"/>
                  </a:moveTo>
                  <a:lnTo>
                    <a:pt x="1289442" y="0"/>
                  </a:lnTo>
                  <a:lnTo>
                    <a:pt x="1289442" y="4816592"/>
                  </a:lnTo>
                  <a:lnTo>
                    <a:pt x="0" y="4816592"/>
                  </a:lnTo>
                  <a:close/>
                </a:path>
              </a:pathLst>
            </a:custGeom>
            <a:gradFill rotWithShape="1">
              <a:gsLst>
                <a:gs pos="0">
                  <a:srgbClr val="737AA8">
                    <a:alpha val="100000"/>
                  </a:srgbClr>
                </a:gs>
                <a:gs pos="50000">
                  <a:srgbClr val="4D4F75">
                    <a:alpha val="100000"/>
                  </a:srgbClr>
                </a:gs>
                <a:gs pos="100000">
                  <a:srgbClr val="353859">
                    <a:alpha val="100000"/>
                  </a:srgbClr>
                </a:gs>
              </a:gsLst>
              <a:lin ang="270000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1289442" cy="48546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 rot="-5400000" flipV="1">
            <a:off x="9144000" y="-9091111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10287000"/>
                </a:moveTo>
                <a:lnTo>
                  <a:pt x="10287000" y="10287000"/>
                </a:lnTo>
                <a:lnTo>
                  <a:pt x="10287000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6696075" y="-2657475"/>
            <a:ext cx="4895850" cy="18288000"/>
            <a:chOff x="0" y="0"/>
            <a:chExt cx="1289442" cy="481659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89442" cy="4816592"/>
            </a:xfrm>
            <a:custGeom>
              <a:avLst/>
              <a:gdLst/>
              <a:ahLst/>
              <a:cxnLst/>
              <a:rect l="l" t="t" r="r" b="b"/>
              <a:pathLst>
                <a:path w="1289442" h="4816592">
                  <a:moveTo>
                    <a:pt x="0" y="0"/>
                  </a:moveTo>
                  <a:lnTo>
                    <a:pt x="1289442" y="0"/>
                  </a:lnTo>
                  <a:lnTo>
                    <a:pt x="1289442" y="4816592"/>
                  </a:lnTo>
                  <a:lnTo>
                    <a:pt x="0" y="4816592"/>
                  </a:lnTo>
                  <a:close/>
                </a:path>
              </a:pathLst>
            </a:custGeom>
            <a:gradFill rotWithShape="1">
              <a:gsLst>
                <a:gs pos="0">
                  <a:srgbClr val="737AA8">
                    <a:alpha val="100000"/>
                  </a:srgbClr>
                </a:gs>
                <a:gs pos="50000">
                  <a:srgbClr val="4D4F75">
                    <a:alpha val="100000"/>
                  </a:srgbClr>
                </a:gs>
                <a:gs pos="100000">
                  <a:srgbClr val="353859">
                    <a:alpha val="100000"/>
                  </a:srgbClr>
                </a:gs>
              </a:gsLst>
              <a:lin ang="270000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289442" cy="48546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2064792" y="1855347"/>
            <a:ext cx="5481767" cy="3652227"/>
            <a:chOff x="0" y="0"/>
            <a:chExt cx="849269" cy="56582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49269" cy="565826"/>
            </a:xfrm>
            <a:custGeom>
              <a:avLst/>
              <a:gdLst/>
              <a:ahLst/>
              <a:cxnLst/>
              <a:rect l="l" t="t" r="r" b="b"/>
              <a:pathLst>
                <a:path w="849269" h="565826">
                  <a:moveTo>
                    <a:pt x="127107" y="0"/>
                  </a:moveTo>
                  <a:lnTo>
                    <a:pt x="722162" y="0"/>
                  </a:lnTo>
                  <a:cubicBezTo>
                    <a:pt x="792361" y="0"/>
                    <a:pt x="849269" y="56908"/>
                    <a:pt x="849269" y="127107"/>
                  </a:cubicBezTo>
                  <a:lnTo>
                    <a:pt x="849269" y="438718"/>
                  </a:lnTo>
                  <a:cubicBezTo>
                    <a:pt x="849269" y="508918"/>
                    <a:pt x="792361" y="565826"/>
                    <a:pt x="722162" y="565826"/>
                  </a:cubicBezTo>
                  <a:lnTo>
                    <a:pt x="127107" y="565826"/>
                  </a:lnTo>
                  <a:cubicBezTo>
                    <a:pt x="93396" y="565826"/>
                    <a:pt x="61066" y="552434"/>
                    <a:pt x="37229" y="528597"/>
                  </a:cubicBezTo>
                  <a:cubicBezTo>
                    <a:pt x="13392" y="504759"/>
                    <a:pt x="0" y="472429"/>
                    <a:pt x="0" y="438718"/>
                  </a:cubicBezTo>
                  <a:lnTo>
                    <a:pt x="0" y="127107"/>
                  </a:lnTo>
                  <a:cubicBezTo>
                    <a:pt x="0" y="56908"/>
                    <a:pt x="56908" y="0"/>
                    <a:pt x="127107" y="0"/>
                  </a:cubicBez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Freeform 7"/>
          <p:cNvSpPr/>
          <p:nvPr/>
        </p:nvSpPr>
        <p:spPr>
          <a:xfrm rot="-5400000" flipV="1">
            <a:off x="13716000" y="-9139645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10287000"/>
                </a:moveTo>
                <a:lnTo>
                  <a:pt x="10287000" y="10287000"/>
                </a:lnTo>
                <a:lnTo>
                  <a:pt x="10287000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8795158" y="1769622"/>
            <a:ext cx="6544813" cy="18337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056"/>
              </a:lnSpc>
            </a:pPr>
            <a:r>
              <a:rPr lang="en-US" sz="5600">
                <a:solidFill>
                  <a:srgbClr val="2B2B2B"/>
                </a:solidFill>
                <a:latin typeface="Poppins Light"/>
                <a:ea typeface="Poppins Light"/>
                <a:cs typeface="Poppins Light"/>
                <a:sym typeface="Poppins Light"/>
              </a:rPr>
              <a:t>Čo investovanie je (a čo nie je)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795158" y="4468706"/>
            <a:ext cx="8464142" cy="38737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600"/>
              </a:lnSpc>
            </a:pPr>
            <a:r>
              <a:rPr lang="en-US" sz="18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Investovanie znamená dlhodobo vkladať peniaze do aktív, ktoré majú potenciál rásť – napríklad firmy, fondy alebo projekty. Nie je to hazard ani rýchla hra. Neznamená to, že hodnota stále rastie – kolísanie je normálne.</a:t>
            </a:r>
          </a:p>
          <a:p>
            <a:pPr algn="just">
              <a:lnSpc>
                <a:spcPts val="1000"/>
              </a:lnSpc>
            </a:pPr>
            <a:endParaRPr lang="en-US" sz="180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388620" lvl="1" indent="-194310" algn="just">
              <a:lnSpc>
                <a:spcPts val="3600"/>
              </a:lnSpc>
              <a:buFont typeface="Arial"/>
              <a:buChar char="•"/>
            </a:pPr>
            <a:r>
              <a:rPr lang="en-US" sz="18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Nechať peniaze pracovať</a:t>
            </a:r>
          </a:p>
          <a:p>
            <a:pPr marL="388620" lvl="1" indent="-194310" algn="just">
              <a:lnSpc>
                <a:spcPts val="3600"/>
              </a:lnSpc>
              <a:buFont typeface="Arial"/>
              <a:buChar char="•"/>
            </a:pPr>
            <a:r>
              <a:rPr lang="en-US" sz="18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Dlhodobá stratégia</a:t>
            </a:r>
          </a:p>
          <a:p>
            <a:pPr marL="388620" lvl="1" indent="-194310" algn="just">
              <a:lnSpc>
                <a:spcPts val="3600"/>
              </a:lnSpc>
              <a:buFont typeface="Arial"/>
              <a:buChar char="•"/>
            </a:pPr>
            <a:r>
              <a:rPr lang="en-US" sz="18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Práca s rizikom</a:t>
            </a:r>
          </a:p>
          <a:p>
            <a:pPr algn="just">
              <a:lnSpc>
                <a:spcPts val="1000"/>
              </a:lnSpc>
            </a:pPr>
            <a:endParaRPr lang="en-US" sz="180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just">
              <a:lnSpc>
                <a:spcPts val="3600"/>
              </a:lnSpc>
            </a:pPr>
            <a:r>
              <a:rPr lang="en-US" sz="18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Skúsený investor analyzuje firmu, jej produkt, financie, konkurenciu a dlhodobý potenciál, nie len aktuálny trend.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548077" y="5801893"/>
            <a:ext cx="3154544" cy="19913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999"/>
              </a:lnSpc>
            </a:pPr>
            <a:r>
              <a:rPr lang="en-US" sz="249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I</a:t>
            </a:r>
            <a:r>
              <a:rPr lang="en-US" sz="2499">
                <a:solidFill>
                  <a:srgbClr val="E6E6E6"/>
                </a:solidFill>
                <a:latin typeface="Poppins"/>
                <a:ea typeface="Poppins"/>
                <a:cs typeface="Poppins"/>
                <a:sym typeface="Poppins"/>
              </a:rPr>
              <a:t>nvestovanie nie je:</a:t>
            </a:r>
          </a:p>
          <a:p>
            <a:pPr marL="388620" lvl="1" indent="-194310" algn="just">
              <a:lnSpc>
                <a:spcPts val="3600"/>
              </a:lnSpc>
              <a:buFont typeface="Arial"/>
              <a:buChar char="•"/>
            </a:pPr>
            <a:r>
              <a:rPr lang="en-US" sz="18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rýchle zbohatnutie</a:t>
            </a:r>
          </a:p>
          <a:p>
            <a:pPr marL="388620" lvl="1" indent="-194310" algn="just">
              <a:lnSpc>
                <a:spcPts val="3600"/>
              </a:lnSpc>
              <a:buFont typeface="Arial"/>
              <a:buChar char="•"/>
            </a:pPr>
            <a:r>
              <a:rPr lang="en-US" sz="18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hazard</a:t>
            </a:r>
          </a:p>
          <a:p>
            <a:pPr marL="388620" lvl="1" indent="-194310" algn="just">
              <a:lnSpc>
                <a:spcPts val="3600"/>
              </a:lnSpc>
              <a:buFont typeface="Arial"/>
              <a:buChar char="•"/>
            </a:pPr>
            <a:r>
              <a:rPr lang="en-US" sz="18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istý výnos</a:t>
            </a:r>
          </a:p>
        </p:txBody>
      </p:sp>
      <p:sp>
        <p:nvSpPr>
          <p:cNvPr id="11" name="Freeform 11"/>
          <p:cNvSpPr/>
          <p:nvPr/>
        </p:nvSpPr>
        <p:spPr>
          <a:xfrm>
            <a:off x="548090" y="409123"/>
            <a:ext cx="1239154" cy="1239154"/>
          </a:xfrm>
          <a:custGeom>
            <a:avLst/>
            <a:gdLst/>
            <a:ahLst/>
            <a:cxnLst/>
            <a:rect l="l" t="t" r="r" b="b"/>
            <a:pathLst>
              <a:path w="1239154" h="1239154">
                <a:moveTo>
                  <a:pt x="0" y="0"/>
                </a:moveTo>
                <a:lnTo>
                  <a:pt x="1239155" y="0"/>
                </a:lnTo>
                <a:lnTo>
                  <a:pt x="1239155" y="1239154"/>
                </a:lnTo>
                <a:lnTo>
                  <a:pt x="0" y="123915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-4162425" y="4162425"/>
            <a:ext cx="10287000" cy="1962150"/>
            <a:chOff x="0" y="0"/>
            <a:chExt cx="2709333" cy="51678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709333" cy="516780"/>
            </a:xfrm>
            <a:custGeom>
              <a:avLst/>
              <a:gdLst/>
              <a:ahLst/>
              <a:cxnLst/>
              <a:rect l="l" t="t" r="r" b="b"/>
              <a:pathLst>
                <a:path w="2709333" h="516780">
                  <a:moveTo>
                    <a:pt x="0" y="0"/>
                  </a:moveTo>
                  <a:lnTo>
                    <a:pt x="2709333" y="0"/>
                  </a:lnTo>
                  <a:lnTo>
                    <a:pt x="2709333" y="516780"/>
                  </a:lnTo>
                  <a:lnTo>
                    <a:pt x="0" y="516780"/>
                  </a:lnTo>
                  <a:close/>
                </a:path>
              </a:pathLst>
            </a:custGeom>
            <a:gradFill rotWithShape="1">
              <a:gsLst>
                <a:gs pos="0">
                  <a:srgbClr val="737AA8">
                    <a:alpha val="100000"/>
                  </a:srgbClr>
                </a:gs>
                <a:gs pos="50000">
                  <a:srgbClr val="4D4F75">
                    <a:alpha val="100000"/>
                  </a:srgbClr>
                </a:gs>
                <a:gs pos="100000">
                  <a:srgbClr val="353859">
                    <a:alpha val="100000"/>
                  </a:srgbClr>
                </a:gs>
              </a:gsLst>
              <a:lin ang="270000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709333" cy="5548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AutoShape 5"/>
          <p:cNvSpPr/>
          <p:nvPr/>
        </p:nvSpPr>
        <p:spPr>
          <a:xfrm>
            <a:off x="6219889" y="2936152"/>
            <a:ext cx="1142707" cy="0"/>
          </a:xfrm>
          <a:prstGeom prst="line">
            <a:avLst/>
          </a:prstGeom>
          <a:ln w="38100" cap="flat">
            <a:solidFill>
              <a:srgbClr val="F8BB8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361498" y="409123"/>
            <a:ext cx="1239154" cy="1239154"/>
          </a:xfrm>
          <a:custGeom>
            <a:avLst/>
            <a:gdLst/>
            <a:ahLst/>
            <a:cxnLst/>
            <a:rect l="l" t="t" r="r" b="b"/>
            <a:pathLst>
              <a:path w="1239154" h="1239154">
                <a:moveTo>
                  <a:pt x="0" y="0"/>
                </a:moveTo>
                <a:lnTo>
                  <a:pt x="1239154" y="0"/>
                </a:lnTo>
                <a:lnTo>
                  <a:pt x="1239154" y="1239154"/>
                </a:lnTo>
                <a:lnTo>
                  <a:pt x="0" y="123915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11617475" y="1717188"/>
            <a:ext cx="5274945" cy="2954395"/>
            <a:chOff x="0" y="0"/>
            <a:chExt cx="817227" cy="45771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7227" cy="457713"/>
            </a:xfrm>
            <a:custGeom>
              <a:avLst/>
              <a:gdLst/>
              <a:ahLst/>
              <a:cxnLst/>
              <a:rect l="l" t="t" r="r" b="b"/>
              <a:pathLst>
                <a:path w="817227" h="457713">
                  <a:moveTo>
                    <a:pt x="132091" y="0"/>
                  </a:moveTo>
                  <a:lnTo>
                    <a:pt x="685136" y="0"/>
                  </a:lnTo>
                  <a:cubicBezTo>
                    <a:pt x="720169" y="0"/>
                    <a:pt x="753767" y="13917"/>
                    <a:pt x="778538" y="38689"/>
                  </a:cubicBezTo>
                  <a:cubicBezTo>
                    <a:pt x="803310" y="63460"/>
                    <a:pt x="817227" y="97058"/>
                    <a:pt x="817227" y="132091"/>
                  </a:cubicBezTo>
                  <a:lnTo>
                    <a:pt x="817227" y="325622"/>
                  </a:lnTo>
                  <a:cubicBezTo>
                    <a:pt x="817227" y="398574"/>
                    <a:pt x="758088" y="457713"/>
                    <a:pt x="685136" y="457713"/>
                  </a:cubicBezTo>
                  <a:lnTo>
                    <a:pt x="132091" y="457713"/>
                  </a:lnTo>
                  <a:cubicBezTo>
                    <a:pt x="59139" y="457713"/>
                    <a:pt x="0" y="398574"/>
                    <a:pt x="0" y="325622"/>
                  </a:cubicBezTo>
                  <a:lnTo>
                    <a:pt x="0" y="132091"/>
                  </a:lnTo>
                  <a:cubicBezTo>
                    <a:pt x="0" y="59139"/>
                    <a:pt x="59139" y="0"/>
                    <a:pt x="132091" y="0"/>
                  </a:cubicBezTo>
                  <a:close/>
                </a:path>
              </a:pathLst>
            </a:custGeom>
            <a:blipFill>
              <a:blip r:embed="rId3"/>
              <a:stretch>
                <a:fillRect t="-154" b="-15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2898460" y="1631463"/>
            <a:ext cx="7785565" cy="9201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29"/>
              </a:lnSpc>
            </a:pPr>
            <a:r>
              <a:rPr lang="en-US" sz="5499">
                <a:solidFill>
                  <a:srgbClr val="737AA8"/>
                </a:solidFill>
                <a:latin typeface="Poppins Light"/>
                <a:ea typeface="Poppins Light"/>
                <a:cs typeface="Poppins Light"/>
                <a:sym typeface="Poppins Light"/>
              </a:rPr>
              <a:t>Ako sa dá investovať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898460" y="3231427"/>
            <a:ext cx="7785565" cy="52699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623"/>
              </a:lnSpc>
            </a:pPr>
            <a:r>
              <a:rPr lang="en-US" sz="1599" dirty="0" err="1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Existuje</a:t>
            </a:r>
            <a:r>
              <a:rPr lang="en-US" sz="1599" dirty="0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599" dirty="0" err="1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viac</a:t>
            </a:r>
            <a:r>
              <a:rPr lang="en-US" sz="1599" dirty="0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599" dirty="0" err="1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spôsobov</a:t>
            </a:r>
            <a:r>
              <a:rPr lang="en-US" sz="1599" dirty="0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-US" sz="1599" dirty="0" err="1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ako</a:t>
            </a:r>
            <a:r>
              <a:rPr lang="en-US" sz="1599" dirty="0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599" dirty="0" err="1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nechať</a:t>
            </a:r>
            <a:r>
              <a:rPr lang="en-US" sz="1599" dirty="0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599" dirty="0" err="1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peniaze</a:t>
            </a:r>
            <a:r>
              <a:rPr lang="en-US" sz="1599" dirty="0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599" dirty="0" err="1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pracovať</a:t>
            </a:r>
            <a:r>
              <a:rPr lang="en-US" sz="1599" dirty="0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. </a:t>
            </a:r>
            <a:r>
              <a:rPr lang="en-US" sz="1599" dirty="0" err="1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Každý</a:t>
            </a:r>
            <a:r>
              <a:rPr lang="en-US" sz="1599" dirty="0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599" dirty="0" err="1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investičný</a:t>
            </a:r>
            <a:r>
              <a:rPr lang="en-US" sz="1599" dirty="0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599" dirty="0" err="1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nástroj</a:t>
            </a:r>
            <a:r>
              <a:rPr lang="en-US" sz="1599" dirty="0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599" dirty="0" err="1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má</a:t>
            </a:r>
            <a:r>
              <a:rPr lang="en-US" sz="1599" dirty="0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599" b="1" dirty="0" err="1">
                <a:solidFill>
                  <a:srgbClr val="2B2B2B"/>
                </a:solidFill>
                <a:latin typeface="Poppins Bold"/>
                <a:ea typeface="Poppins Bold"/>
                <a:cs typeface="Poppins Bold"/>
                <a:sym typeface="Poppins Bold"/>
              </a:rPr>
              <a:t>iné</a:t>
            </a:r>
            <a:r>
              <a:rPr lang="en-US" sz="1599" b="1" dirty="0">
                <a:solidFill>
                  <a:srgbClr val="2B2B2B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1599" b="1" dirty="0" err="1">
                <a:solidFill>
                  <a:srgbClr val="2B2B2B"/>
                </a:solidFill>
                <a:latin typeface="Poppins Bold"/>
                <a:ea typeface="Poppins Bold"/>
                <a:cs typeface="Poppins Bold"/>
                <a:sym typeface="Poppins Bold"/>
              </a:rPr>
              <a:t>riziko</a:t>
            </a:r>
            <a:r>
              <a:rPr lang="en-US" sz="1599" b="1" dirty="0">
                <a:solidFill>
                  <a:srgbClr val="2B2B2B"/>
                </a:solidFill>
                <a:latin typeface="Poppins Bold"/>
                <a:ea typeface="Poppins Bold"/>
                <a:cs typeface="Poppins Bold"/>
                <a:sym typeface="Poppins Bold"/>
              </a:rPr>
              <a:t>, </a:t>
            </a:r>
            <a:r>
              <a:rPr lang="en-US" sz="1599" b="1" dirty="0" err="1">
                <a:solidFill>
                  <a:srgbClr val="2B2B2B"/>
                </a:solidFill>
                <a:latin typeface="Poppins Bold"/>
                <a:ea typeface="Poppins Bold"/>
                <a:cs typeface="Poppins Bold"/>
                <a:sym typeface="Poppins Bold"/>
              </a:rPr>
              <a:t>výnos</a:t>
            </a:r>
            <a:r>
              <a:rPr lang="en-US" sz="1599" b="1" dirty="0">
                <a:solidFill>
                  <a:srgbClr val="2B2B2B"/>
                </a:solidFill>
                <a:latin typeface="Poppins Bold"/>
                <a:ea typeface="Poppins Bold"/>
                <a:cs typeface="Poppins Bold"/>
                <a:sym typeface="Poppins Bold"/>
              </a:rPr>
              <a:t> a </a:t>
            </a:r>
            <a:r>
              <a:rPr lang="en-US" sz="1599" b="1" dirty="0" err="1">
                <a:solidFill>
                  <a:srgbClr val="2B2B2B"/>
                </a:solidFill>
                <a:latin typeface="Poppins Bold"/>
                <a:ea typeface="Poppins Bold"/>
                <a:cs typeface="Poppins Bold"/>
                <a:sym typeface="Poppins Bold"/>
              </a:rPr>
              <a:t>časový</a:t>
            </a:r>
            <a:r>
              <a:rPr lang="en-US" sz="1599" b="1" dirty="0">
                <a:solidFill>
                  <a:srgbClr val="2B2B2B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1599" b="1" dirty="0" err="1">
                <a:solidFill>
                  <a:srgbClr val="2B2B2B"/>
                </a:solidFill>
                <a:latin typeface="Poppins Bold"/>
                <a:ea typeface="Poppins Bold"/>
                <a:cs typeface="Poppins Bold"/>
                <a:sym typeface="Poppins Bold"/>
              </a:rPr>
              <a:t>horizont</a:t>
            </a:r>
            <a:r>
              <a:rPr lang="en-US" sz="1599" dirty="0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. </a:t>
            </a:r>
            <a:r>
              <a:rPr lang="en-US" sz="1599" i="1" dirty="0" err="1">
                <a:solidFill>
                  <a:srgbClr val="2B2B2B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Neexistuje</a:t>
            </a:r>
            <a:r>
              <a:rPr lang="en-US" sz="1599" i="1" dirty="0">
                <a:solidFill>
                  <a:srgbClr val="2B2B2B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 „</a:t>
            </a:r>
            <a:r>
              <a:rPr lang="en-US" sz="1599" i="1" dirty="0" err="1">
                <a:solidFill>
                  <a:srgbClr val="2B2B2B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najlepšia</a:t>
            </a:r>
            <a:r>
              <a:rPr lang="en-US" sz="1599" i="1" dirty="0">
                <a:solidFill>
                  <a:srgbClr val="2B2B2B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“ </a:t>
            </a:r>
            <a:r>
              <a:rPr lang="en-US" sz="1599" i="1" dirty="0" err="1">
                <a:solidFill>
                  <a:srgbClr val="2B2B2B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investícia</a:t>
            </a:r>
            <a:r>
              <a:rPr lang="en-US" sz="1599" dirty="0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 – </a:t>
            </a:r>
            <a:r>
              <a:rPr lang="en-US" sz="1599" dirty="0" err="1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existuje</a:t>
            </a:r>
            <a:r>
              <a:rPr lang="en-US" sz="1599" dirty="0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599" dirty="0" err="1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len</a:t>
            </a:r>
            <a:r>
              <a:rPr lang="en-US" sz="1599" dirty="0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599" dirty="0" err="1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tá</a:t>
            </a:r>
            <a:r>
              <a:rPr lang="en-US" sz="1599" dirty="0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-US" sz="1599" dirty="0" err="1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ktorá</a:t>
            </a:r>
            <a:r>
              <a:rPr lang="en-US" sz="1599" dirty="0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599" u="sng" dirty="0" err="1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najlepšie</a:t>
            </a:r>
            <a:r>
              <a:rPr lang="en-US" sz="1599" u="sng" dirty="0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599" u="sng" dirty="0" err="1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sedí</a:t>
            </a:r>
            <a:r>
              <a:rPr lang="en-US" sz="1599" u="sng" dirty="0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599" u="sng" dirty="0" err="1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cieľom</a:t>
            </a:r>
            <a:r>
              <a:rPr lang="en-US" sz="1599" u="sng" dirty="0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 a </a:t>
            </a:r>
            <a:r>
              <a:rPr lang="en-US" sz="1599" u="sng" dirty="0" err="1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riziku</a:t>
            </a:r>
            <a:r>
              <a:rPr lang="en-US" sz="1599" u="sng" dirty="0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599" u="sng" dirty="0" err="1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investora</a:t>
            </a:r>
            <a:r>
              <a:rPr lang="en-US" sz="1599" dirty="0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.</a:t>
            </a:r>
          </a:p>
          <a:p>
            <a:pPr algn="just">
              <a:lnSpc>
                <a:spcPts val="1639"/>
              </a:lnSpc>
            </a:pPr>
            <a:endParaRPr lang="en-US" sz="1599" dirty="0">
              <a:solidFill>
                <a:srgbClr val="2B2B2B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172719" lvl="1" algn="just">
              <a:lnSpc>
                <a:spcPts val="2623"/>
              </a:lnSpc>
            </a:pPr>
            <a:r>
              <a:rPr lang="en-US" sz="1599" b="1" i="1" dirty="0">
                <a:solidFill>
                  <a:srgbClr val="2B2B2B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1.  </a:t>
            </a:r>
            <a:r>
              <a:rPr lang="en-US" sz="1599" b="1" i="1" dirty="0" err="1">
                <a:solidFill>
                  <a:srgbClr val="2B2B2B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Akcie</a:t>
            </a:r>
            <a:endParaRPr lang="en-US" sz="1599" b="1" i="1" dirty="0">
              <a:solidFill>
                <a:srgbClr val="2B2B2B"/>
              </a:solidFill>
              <a:latin typeface="Poppins Bold Italics"/>
              <a:ea typeface="Poppins Bold Italics"/>
              <a:cs typeface="Poppins Bold Italics"/>
              <a:sym typeface="Poppins Bold Italics"/>
            </a:endParaRPr>
          </a:p>
          <a:p>
            <a:pPr algn="just">
              <a:lnSpc>
                <a:spcPts val="2459"/>
              </a:lnSpc>
            </a:pPr>
            <a:r>
              <a:rPr lang="en-US" sz="1499" dirty="0" err="1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Nákup</a:t>
            </a:r>
            <a:r>
              <a:rPr lang="en-US" sz="1499" dirty="0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499" dirty="0" err="1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akcie</a:t>
            </a:r>
            <a:r>
              <a:rPr lang="en-US" sz="1499" dirty="0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499" dirty="0" err="1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znamená</a:t>
            </a:r>
            <a:r>
              <a:rPr lang="en-US" sz="1499" dirty="0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-US" sz="1499" dirty="0" err="1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že</a:t>
            </a:r>
            <a:r>
              <a:rPr lang="en-US" sz="1499" dirty="0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499" dirty="0" err="1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sa</a:t>
            </a:r>
            <a:r>
              <a:rPr lang="en-US" sz="1499" dirty="0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499" dirty="0" err="1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stávaš</a:t>
            </a:r>
            <a:r>
              <a:rPr lang="en-US" sz="1499" dirty="0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499" dirty="0" err="1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spoluvlastníkom</a:t>
            </a:r>
            <a:r>
              <a:rPr lang="en-US" sz="1499" dirty="0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499" dirty="0" err="1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firmy</a:t>
            </a:r>
            <a:r>
              <a:rPr lang="en-US" sz="1499" dirty="0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. </a:t>
            </a:r>
            <a:r>
              <a:rPr lang="en-US" sz="1499" dirty="0" err="1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Hodnota</a:t>
            </a:r>
            <a:r>
              <a:rPr lang="en-US" sz="1499" dirty="0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499" dirty="0" err="1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akcií</a:t>
            </a:r>
            <a:r>
              <a:rPr lang="en-US" sz="1499" dirty="0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499" dirty="0" err="1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rastie</a:t>
            </a:r>
            <a:r>
              <a:rPr lang="en-US" sz="1499" dirty="0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499" dirty="0" err="1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alebo</a:t>
            </a:r>
            <a:r>
              <a:rPr lang="en-US" sz="1499" dirty="0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499" dirty="0" err="1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klesá</a:t>
            </a:r>
            <a:r>
              <a:rPr lang="en-US" sz="1499" dirty="0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499" dirty="0" err="1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podľa</a:t>
            </a:r>
            <a:r>
              <a:rPr lang="en-US" sz="1499" dirty="0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 toho, </a:t>
            </a:r>
            <a:r>
              <a:rPr lang="en-US" sz="1499" dirty="0" err="1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ako</a:t>
            </a:r>
            <a:r>
              <a:rPr lang="en-US" sz="1499" dirty="0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499" dirty="0" err="1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sa</a:t>
            </a:r>
            <a:r>
              <a:rPr lang="en-US" sz="1499" dirty="0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499" dirty="0" err="1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firme</a:t>
            </a:r>
            <a:r>
              <a:rPr lang="en-US" sz="1499" dirty="0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499" dirty="0" err="1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darí</a:t>
            </a:r>
            <a:r>
              <a:rPr lang="en-US" sz="1499" dirty="0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. </a:t>
            </a:r>
            <a:r>
              <a:rPr lang="en-US" sz="1499" dirty="0" err="1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Akcie</a:t>
            </a:r>
            <a:r>
              <a:rPr lang="en-US" sz="1499" dirty="0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499" dirty="0" err="1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môžu</a:t>
            </a:r>
            <a:r>
              <a:rPr lang="en-US" sz="1499" dirty="0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499" dirty="0" err="1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priniesť</a:t>
            </a:r>
            <a:r>
              <a:rPr lang="en-US" sz="1499" dirty="0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499" dirty="0" err="1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vysoký</a:t>
            </a:r>
            <a:r>
              <a:rPr lang="en-US" sz="1499" dirty="0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499" dirty="0" err="1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výnos</a:t>
            </a:r>
            <a:r>
              <a:rPr lang="en-US" sz="1499" dirty="0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, ale </a:t>
            </a:r>
            <a:r>
              <a:rPr lang="en-US" sz="1499" dirty="0" err="1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aj</a:t>
            </a:r>
            <a:r>
              <a:rPr lang="en-US" sz="1499" dirty="0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499" dirty="0" err="1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výrazné</a:t>
            </a:r>
            <a:r>
              <a:rPr lang="en-US" sz="1499" dirty="0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499" dirty="0" err="1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výkyvy</a:t>
            </a:r>
            <a:r>
              <a:rPr lang="en-US" sz="1499" dirty="0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.</a:t>
            </a:r>
          </a:p>
          <a:p>
            <a:pPr algn="just">
              <a:lnSpc>
                <a:spcPts val="820"/>
              </a:lnSpc>
            </a:pPr>
            <a:endParaRPr lang="en-US" sz="1499" dirty="0">
              <a:solidFill>
                <a:srgbClr val="2B2B2B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172719" lvl="1" algn="just">
              <a:lnSpc>
                <a:spcPts val="2623"/>
              </a:lnSpc>
            </a:pPr>
            <a:r>
              <a:rPr lang="en-US" sz="1599" b="1" i="1" dirty="0">
                <a:solidFill>
                  <a:srgbClr val="2B2B2B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2.  ETF (</a:t>
            </a:r>
            <a:r>
              <a:rPr lang="en-US" sz="1599" b="1" i="1" dirty="0" err="1">
                <a:solidFill>
                  <a:srgbClr val="2B2B2B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burzovo</a:t>
            </a:r>
            <a:r>
              <a:rPr lang="en-US" sz="1599" b="1" i="1" dirty="0">
                <a:solidFill>
                  <a:srgbClr val="2B2B2B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 </a:t>
            </a:r>
            <a:r>
              <a:rPr lang="en-US" sz="1599" b="1" i="1" dirty="0" err="1">
                <a:solidFill>
                  <a:srgbClr val="2B2B2B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obchodované</a:t>
            </a:r>
            <a:r>
              <a:rPr lang="en-US" sz="1599" b="1" i="1" dirty="0">
                <a:solidFill>
                  <a:srgbClr val="2B2B2B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 </a:t>
            </a:r>
            <a:r>
              <a:rPr lang="en-US" sz="1599" b="1" i="1" dirty="0" err="1">
                <a:solidFill>
                  <a:srgbClr val="2B2B2B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fondy</a:t>
            </a:r>
            <a:r>
              <a:rPr lang="en-US" sz="1599" b="1" i="1" dirty="0">
                <a:solidFill>
                  <a:srgbClr val="2B2B2B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)</a:t>
            </a:r>
          </a:p>
          <a:p>
            <a:pPr algn="just">
              <a:lnSpc>
                <a:spcPts val="2459"/>
              </a:lnSpc>
            </a:pPr>
            <a:r>
              <a:rPr lang="en-US" sz="1499" dirty="0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ETF </a:t>
            </a:r>
            <a:r>
              <a:rPr lang="en-US" sz="1499" dirty="0" err="1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združujú</a:t>
            </a:r>
            <a:r>
              <a:rPr lang="en-US" sz="1499" dirty="0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499" dirty="0" err="1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veľa</a:t>
            </a:r>
            <a:r>
              <a:rPr lang="en-US" sz="1499" dirty="0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499" dirty="0" err="1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akcií</a:t>
            </a:r>
            <a:r>
              <a:rPr lang="en-US" sz="1499" dirty="0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499" dirty="0" err="1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alebo</a:t>
            </a:r>
            <a:r>
              <a:rPr lang="en-US" sz="1499" dirty="0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499" dirty="0" err="1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dlhopisov</a:t>
            </a:r>
            <a:r>
              <a:rPr lang="en-US" sz="1499" dirty="0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 do </a:t>
            </a:r>
            <a:r>
              <a:rPr lang="en-US" sz="1499" dirty="0" err="1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jedného</a:t>
            </a:r>
            <a:r>
              <a:rPr lang="en-US" sz="1499" dirty="0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499" dirty="0" err="1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balíka</a:t>
            </a:r>
            <a:r>
              <a:rPr lang="en-US" sz="1499" dirty="0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. </a:t>
            </a:r>
            <a:r>
              <a:rPr lang="en-US" sz="1499" dirty="0" err="1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Sú</a:t>
            </a:r>
            <a:r>
              <a:rPr lang="en-US" sz="1499" dirty="0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499" dirty="0" err="1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jednoduchým</a:t>
            </a:r>
            <a:r>
              <a:rPr lang="en-US" sz="1499" dirty="0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499" dirty="0" err="1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spôsobom</a:t>
            </a:r>
            <a:r>
              <a:rPr lang="en-US" sz="1499" dirty="0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-US" sz="1499" dirty="0" err="1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ako</a:t>
            </a:r>
            <a:r>
              <a:rPr lang="en-US" sz="1499" dirty="0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499" dirty="0" err="1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automaticky</a:t>
            </a:r>
            <a:r>
              <a:rPr lang="en-US" sz="1499" dirty="0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499" dirty="0" err="1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diverzifikovať</a:t>
            </a:r>
            <a:r>
              <a:rPr lang="en-US" sz="1499" dirty="0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499" dirty="0" err="1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riziko</a:t>
            </a:r>
            <a:r>
              <a:rPr lang="en-US" sz="1499" dirty="0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 a </a:t>
            </a:r>
            <a:r>
              <a:rPr lang="en-US" sz="1499" dirty="0" err="1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investovať</a:t>
            </a:r>
            <a:r>
              <a:rPr lang="en-US" sz="1499" dirty="0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499" dirty="0" err="1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dlhodobo</a:t>
            </a:r>
            <a:r>
              <a:rPr lang="en-US" sz="1499" dirty="0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 bez </a:t>
            </a:r>
            <a:r>
              <a:rPr lang="en-US" sz="1499" dirty="0" err="1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potreby</a:t>
            </a:r>
            <a:r>
              <a:rPr lang="en-US" sz="1499" dirty="0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499" dirty="0" err="1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vyberať</a:t>
            </a:r>
            <a:r>
              <a:rPr lang="en-US" sz="1499" dirty="0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499" dirty="0" err="1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jednotlivé</a:t>
            </a:r>
            <a:r>
              <a:rPr lang="en-US" sz="1499" dirty="0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499" dirty="0" err="1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firmy</a:t>
            </a:r>
            <a:r>
              <a:rPr lang="en-US" sz="1499" dirty="0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.</a:t>
            </a:r>
          </a:p>
          <a:p>
            <a:pPr algn="just">
              <a:lnSpc>
                <a:spcPts val="820"/>
              </a:lnSpc>
            </a:pPr>
            <a:endParaRPr lang="en-US" sz="1499" dirty="0">
              <a:solidFill>
                <a:srgbClr val="2B2B2B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172719" lvl="1" algn="just">
              <a:lnSpc>
                <a:spcPts val="2623"/>
              </a:lnSpc>
            </a:pPr>
            <a:r>
              <a:rPr lang="en-US" sz="1599" b="1" i="1" dirty="0">
                <a:solidFill>
                  <a:srgbClr val="2B2B2B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3.  </a:t>
            </a:r>
            <a:r>
              <a:rPr lang="en-US" sz="1599" b="1" i="1" dirty="0" err="1">
                <a:solidFill>
                  <a:srgbClr val="2B2B2B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Dlhopisy</a:t>
            </a:r>
            <a:endParaRPr lang="en-US" sz="1599" b="1" i="1" dirty="0">
              <a:solidFill>
                <a:srgbClr val="2B2B2B"/>
              </a:solidFill>
              <a:latin typeface="Poppins Bold Italics"/>
              <a:ea typeface="Poppins Bold Italics"/>
              <a:cs typeface="Poppins Bold Italics"/>
              <a:sym typeface="Poppins Bold Italics"/>
            </a:endParaRPr>
          </a:p>
          <a:p>
            <a:pPr algn="just">
              <a:lnSpc>
                <a:spcPts val="2459"/>
              </a:lnSpc>
            </a:pPr>
            <a:r>
              <a:rPr lang="en-US" sz="1499" dirty="0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Pri </a:t>
            </a:r>
            <a:r>
              <a:rPr lang="en-US" sz="1499" dirty="0" err="1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dlhopisoch</a:t>
            </a:r>
            <a:r>
              <a:rPr lang="en-US" sz="1499" dirty="0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 v </a:t>
            </a:r>
            <a:r>
              <a:rPr lang="en-US" sz="1499" dirty="0" err="1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podstate</a:t>
            </a:r>
            <a:r>
              <a:rPr lang="en-US" sz="1499" dirty="0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499" dirty="0" err="1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požičiavaš</a:t>
            </a:r>
            <a:r>
              <a:rPr lang="en-US" sz="1499" dirty="0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499" dirty="0" err="1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peniaze</a:t>
            </a:r>
            <a:r>
              <a:rPr lang="en-US" sz="1499" dirty="0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499" dirty="0" err="1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štátu</a:t>
            </a:r>
            <a:r>
              <a:rPr lang="en-US" sz="1499" dirty="0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499" dirty="0" err="1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alebo</a:t>
            </a:r>
            <a:r>
              <a:rPr lang="en-US" sz="1499" dirty="0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499" dirty="0" err="1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firme</a:t>
            </a:r>
            <a:r>
              <a:rPr lang="en-US" sz="1499" dirty="0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. </a:t>
            </a:r>
            <a:r>
              <a:rPr lang="en-US" sz="1499" dirty="0" err="1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Výnos</a:t>
            </a:r>
            <a:r>
              <a:rPr lang="en-US" sz="1499" dirty="0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499" dirty="0" err="1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býva</a:t>
            </a:r>
            <a:r>
              <a:rPr lang="en-US" sz="1499" dirty="0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499" dirty="0" err="1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nižší</a:t>
            </a:r>
            <a:r>
              <a:rPr lang="en-US" sz="1499" dirty="0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499" dirty="0" err="1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než</a:t>
            </a:r>
            <a:r>
              <a:rPr lang="en-US" sz="1499" dirty="0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499" dirty="0" err="1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pri</a:t>
            </a:r>
            <a:r>
              <a:rPr lang="en-US" sz="1499" dirty="0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499" dirty="0" err="1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akciách</a:t>
            </a:r>
            <a:r>
              <a:rPr lang="en-US" sz="1499" dirty="0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, ale </a:t>
            </a:r>
            <a:r>
              <a:rPr lang="en-US" sz="1499" dirty="0" err="1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riziko</a:t>
            </a:r>
            <a:r>
              <a:rPr lang="en-US" sz="1499" dirty="0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 je </a:t>
            </a:r>
            <a:r>
              <a:rPr lang="en-US" sz="1499" dirty="0" err="1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zvyčajne</a:t>
            </a:r>
            <a:r>
              <a:rPr lang="en-US" sz="1499" dirty="0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499" dirty="0" err="1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menšie</a:t>
            </a:r>
            <a:r>
              <a:rPr lang="en-US" sz="1499" dirty="0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. </a:t>
            </a:r>
            <a:r>
              <a:rPr lang="en-US" sz="1499" dirty="0" err="1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Často</a:t>
            </a:r>
            <a:r>
              <a:rPr lang="en-US" sz="1499" dirty="0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499" dirty="0" err="1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slúžia</a:t>
            </a:r>
            <a:r>
              <a:rPr lang="en-US" sz="1499" dirty="0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499" dirty="0" err="1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ako</a:t>
            </a:r>
            <a:r>
              <a:rPr lang="en-US" sz="1499" dirty="0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499" dirty="0" err="1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stabilizačná</a:t>
            </a:r>
            <a:r>
              <a:rPr lang="en-US" sz="1499" dirty="0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499" dirty="0" err="1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časť</a:t>
            </a:r>
            <a:r>
              <a:rPr lang="en-US" sz="1499" dirty="0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499" dirty="0" err="1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portfólia</a:t>
            </a:r>
            <a:r>
              <a:rPr lang="en-US" sz="1499" dirty="0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1617475" y="5435938"/>
            <a:ext cx="5258678" cy="30898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72719" lvl="1" algn="just">
              <a:lnSpc>
                <a:spcPts val="2623"/>
              </a:lnSpc>
            </a:pPr>
            <a:r>
              <a:rPr lang="en-US" sz="1599" b="1" i="1" dirty="0">
                <a:solidFill>
                  <a:srgbClr val="2B2B2B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4.  </a:t>
            </a:r>
            <a:r>
              <a:rPr lang="en-US" sz="1599" b="1" i="1" dirty="0" err="1">
                <a:solidFill>
                  <a:srgbClr val="2B2B2B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Kryptomeny</a:t>
            </a:r>
            <a:endParaRPr lang="en-US" sz="1599" b="1" i="1" dirty="0">
              <a:solidFill>
                <a:srgbClr val="2B2B2B"/>
              </a:solidFill>
              <a:latin typeface="Poppins Bold Italics"/>
              <a:ea typeface="Poppins Bold Italics"/>
              <a:cs typeface="Poppins Bold Italics"/>
              <a:sym typeface="Poppins Bold Italics"/>
            </a:endParaRPr>
          </a:p>
          <a:p>
            <a:pPr algn="just">
              <a:lnSpc>
                <a:spcPts val="2459"/>
              </a:lnSpc>
            </a:pPr>
            <a:r>
              <a:rPr lang="en-US" sz="1499" dirty="0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Krypto </a:t>
            </a:r>
            <a:r>
              <a:rPr lang="en-US" sz="1499" dirty="0" err="1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aktíva</a:t>
            </a:r>
            <a:r>
              <a:rPr lang="en-US" sz="1499" dirty="0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499" dirty="0" err="1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sú</a:t>
            </a:r>
            <a:r>
              <a:rPr lang="en-US" sz="1499" dirty="0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499" dirty="0" err="1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veľmi</a:t>
            </a:r>
            <a:r>
              <a:rPr lang="en-US" sz="1499" dirty="0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499" dirty="0" err="1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volatilné</a:t>
            </a:r>
            <a:r>
              <a:rPr lang="en-US" sz="1499" dirty="0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 a </a:t>
            </a:r>
            <a:r>
              <a:rPr lang="en-US" sz="1499" dirty="0" err="1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rizikové</a:t>
            </a:r>
            <a:r>
              <a:rPr lang="en-US" sz="1499" dirty="0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. </a:t>
            </a:r>
            <a:r>
              <a:rPr lang="en-US" sz="1499" dirty="0" err="1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Môžu</a:t>
            </a:r>
            <a:r>
              <a:rPr lang="en-US" sz="1499" dirty="0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499" dirty="0" err="1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rýchlo</a:t>
            </a:r>
            <a:r>
              <a:rPr lang="en-US" sz="1499" dirty="0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499" dirty="0" err="1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rásť</a:t>
            </a:r>
            <a:r>
              <a:rPr lang="en-US" sz="1499" dirty="0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, ale </a:t>
            </a:r>
            <a:r>
              <a:rPr lang="en-US" sz="1499" dirty="0" err="1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aj</a:t>
            </a:r>
            <a:r>
              <a:rPr lang="en-US" sz="1499" dirty="0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499" dirty="0" err="1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prudko</a:t>
            </a:r>
            <a:r>
              <a:rPr lang="en-US" sz="1499" dirty="0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499" dirty="0" err="1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klesať</a:t>
            </a:r>
            <a:r>
              <a:rPr lang="en-US" sz="1499" dirty="0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. Preto by </a:t>
            </a:r>
            <a:r>
              <a:rPr lang="en-US" sz="1499" dirty="0" err="1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mali</a:t>
            </a:r>
            <a:r>
              <a:rPr lang="en-US" sz="1499" dirty="0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499" dirty="0" err="1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tvoriť</a:t>
            </a:r>
            <a:r>
              <a:rPr lang="en-US" sz="1499" dirty="0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499" dirty="0" err="1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len</a:t>
            </a:r>
            <a:r>
              <a:rPr lang="en-US" sz="1499" dirty="0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499" dirty="0" err="1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menšiu</a:t>
            </a:r>
            <a:r>
              <a:rPr lang="en-US" sz="1499" dirty="0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499" dirty="0" err="1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časť</a:t>
            </a:r>
            <a:r>
              <a:rPr lang="en-US" sz="1499" dirty="0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499" dirty="0" err="1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portfólia</a:t>
            </a:r>
            <a:r>
              <a:rPr lang="en-US" sz="1499" dirty="0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 a </a:t>
            </a:r>
            <a:r>
              <a:rPr lang="en-US" sz="1499" dirty="0" err="1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vyžadujú</a:t>
            </a:r>
            <a:r>
              <a:rPr lang="en-US" sz="1499" dirty="0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499" dirty="0" err="1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zvýšenú</a:t>
            </a:r>
            <a:r>
              <a:rPr lang="en-US" sz="1499" dirty="0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499" dirty="0" err="1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opatrnosť</a:t>
            </a:r>
            <a:r>
              <a:rPr lang="en-US" sz="1499" dirty="0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.</a:t>
            </a:r>
          </a:p>
          <a:p>
            <a:pPr algn="just">
              <a:lnSpc>
                <a:spcPts val="1639"/>
              </a:lnSpc>
            </a:pPr>
            <a:endParaRPr lang="en-US" sz="1499" dirty="0">
              <a:solidFill>
                <a:srgbClr val="2B2B2B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172719" lvl="1" algn="just">
              <a:lnSpc>
                <a:spcPts val="2623"/>
              </a:lnSpc>
            </a:pPr>
            <a:r>
              <a:rPr lang="en-US" sz="1599" b="1" i="1" dirty="0">
                <a:solidFill>
                  <a:srgbClr val="2B2B2B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5.  </a:t>
            </a:r>
            <a:r>
              <a:rPr lang="en-US" sz="1599" b="1" i="1" dirty="0" err="1">
                <a:solidFill>
                  <a:srgbClr val="2B2B2B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Nehnuteľnosti</a:t>
            </a:r>
            <a:endParaRPr lang="en-US" sz="1599" b="1" i="1" dirty="0">
              <a:solidFill>
                <a:srgbClr val="2B2B2B"/>
              </a:solidFill>
              <a:latin typeface="Poppins Bold Italics"/>
              <a:ea typeface="Poppins Bold Italics"/>
              <a:cs typeface="Poppins Bold Italics"/>
              <a:sym typeface="Poppins Bold Italics"/>
            </a:endParaRPr>
          </a:p>
          <a:p>
            <a:pPr algn="just">
              <a:lnSpc>
                <a:spcPts val="2459"/>
              </a:lnSpc>
            </a:pPr>
            <a:r>
              <a:rPr lang="en-US" sz="1499" dirty="0" err="1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Investovanie</a:t>
            </a:r>
            <a:r>
              <a:rPr lang="en-US" sz="1499" dirty="0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 do </a:t>
            </a:r>
            <a:r>
              <a:rPr lang="en-US" sz="1499" dirty="0" err="1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nehnuteľností</a:t>
            </a:r>
            <a:r>
              <a:rPr lang="en-US" sz="1499" dirty="0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 je </a:t>
            </a:r>
            <a:r>
              <a:rPr lang="en-US" sz="1499" dirty="0" err="1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dlhodobé</a:t>
            </a:r>
            <a:r>
              <a:rPr lang="en-US" sz="1499" dirty="0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 a </a:t>
            </a:r>
            <a:r>
              <a:rPr lang="en-US" sz="1499" dirty="0" err="1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kapitálovo</a:t>
            </a:r>
            <a:r>
              <a:rPr lang="en-US" sz="1499" dirty="0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499" dirty="0" err="1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náročné</a:t>
            </a:r>
            <a:r>
              <a:rPr lang="en-US" sz="1499" dirty="0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. </a:t>
            </a:r>
            <a:r>
              <a:rPr lang="en-US" sz="1499" dirty="0" err="1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Výhodou</a:t>
            </a:r>
            <a:r>
              <a:rPr lang="en-US" sz="1499" dirty="0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 je </a:t>
            </a:r>
            <a:r>
              <a:rPr lang="en-US" sz="1499" dirty="0" err="1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stabilita</a:t>
            </a:r>
            <a:r>
              <a:rPr lang="en-US" sz="1499" dirty="0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 a </a:t>
            </a:r>
            <a:r>
              <a:rPr lang="en-US" sz="1499" dirty="0" err="1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pravidelný</a:t>
            </a:r>
            <a:r>
              <a:rPr lang="en-US" sz="1499" dirty="0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499" dirty="0" err="1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príjem</a:t>
            </a:r>
            <a:r>
              <a:rPr lang="en-US" sz="1499" dirty="0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-US" sz="1499" dirty="0" err="1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nevýhodou</a:t>
            </a:r>
            <a:r>
              <a:rPr lang="en-US" sz="1499" dirty="0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499" dirty="0" err="1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nižšia</a:t>
            </a:r>
            <a:r>
              <a:rPr lang="en-US" sz="1499" dirty="0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499" dirty="0" err="1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likvidita</a:t>
            </a:r>
            <a:r>
              <a:rPr lang="en-US" sz="1499" dirty="0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 a </a:t>
            </a:r>
            <a:r>
              <a:rPr lang="en-US" sz="1499" dirty="0" err="1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vyššie</a:t>
            </a:r>
            <a:r>
              <a:rPr lang="en-US" sz="1499" dirty="0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499" dirty="0" err="1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vstupné</a:t>
            </a:r>
            <a:r>
              <a:rPr lang="en-US" sz="1499" dirty="0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499" dirty="0" err="1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náklady</a:t>
            </a:r>
            <a:r>
              <a:rPr lang="en-US" sz="1499" dirty="0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.</a:t>
            </a:r>
          </a:p>
        </p:txBody>
      </p:sp>
      <p:sp>
        <p:nvSpPr>
          <p:cNvPr id="12" name="Freeform 12"/>
          <p:cNvSpPr/>
          <p:nvPr/>
        </p:nvSpPr>
        <p:spPr>
          <a:xfrm rot="5400000" flipV="1">
            <a:off x="1962150" y="9178374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10287000"/>
                </a:moveTo>
                <a:lnTo>
                  <a:pt x="10287000" y="10287000"/>
                </a:lnTo>
                <a:lnTo>
                  <a:pt x="10287000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648700" y="1181100"/>
            <a:ext cx="3838575" cy="3838575"/>
            <a:chOff x="0" y="0"/>
            <a:chExt cx="393700" cy="3937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93700" cy="393700"/>
            </a:xfrm>
            <a:custGeom>
              <a:avLst/>
              <a:gdLst/>
              <a:ahLst/>
              <a:cxnLst/>
              <a:rect l="l" t="t" r="r" b="b"/>
              <a:pathLst>
                <a:path w="393700" h="393700">
                  <a:moveTo>
                    <a:pt x="141181" y="0"/>
                  </a:moveTo>
                  <a:lnTo>
                    <a:pt x="252519" y="0"/>
                  </a:lnTo>
                  <a:cubicBezTo>
                    <a:pt x="289962" y="0"/>
                    <a:pt x="325872" y="14874"/>
                    <a:pt x="352349" y="41351"/>
                  </a:cubicBezTo>
                  <a:cubicBezTo>
                    <a:pt x="378826" y="67828"/>
                    <a:pt x="393700" y="103738"/>
                    <a:pt x="393700" y="141181"/>
                  </a:cubicBezTo>
                  <a:lnTo>
                    <a:pt x="393700" y="252519"/>
                  </a:lnTo>
                  <a:cubicBezTo>
                    <a:pt x="393700" y="289962"/>
                    <a:pt x="378826" y="325872"/>
                    <a:pt x="352349" y="352349"/>
                  </a:cubicBezTo>
                  <a:cubicBezTo>
                    <a:pt x="325872" y="378826"/>
                    <a:pt x="289962" y="393700"/>
                    <a:pt x="252519" y="393700"/>
                  </a:cubicBezTo>
                  <a:lnTo>
                    <a:pt x="141181" y="393700"/>
                  </a:lnTo>
                  <a:cubicBezTo>
                    <a:pt x="103738" y="393700"/>
                    <a:pt x="67828" y="378826"/>
                    <a:pt x="41351" y="352349"/>
                  </a:cubicBezTo>
                  <a:cubicBezTo>
                    <a:pt x="14874" y="325872"/>
                    <a:pt x="0" y="289962"/>
                    <a:pt x="0" y="252519"/>
                  </a:cubicBezTo>
                  <a:lnTo>
                    <a:pt x="0" y="141181"/>
                  </a:lnTo>
                  <a:cubicBezTo>
                    <a:pt x="0" y="103738"/>
                    <a:pt x="14874" y="67828"/>
                    <a:pt x="41351" y="41351"/>
                  </a:cubicBezTo>
                  <a:cubicBezTo>
                    <a:pt x="67828" y="14874"/>
                    <a:pt x="103738" y="0"/>
                    <a:pt x="141181" y="0"/>
                  </a:cubicBezTo>
                  <a:close/>
                </a:path>
              </a:pathLst>
            </a:custGeom>
            <a:blipFill>
              <a:blip r:embed="rId2"/>
              <a:stretch>
                <a:fillRect l="-24906" r="-2490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2734925" y="5272310"/>
            <a:ext cx="3838575" cy="3838575"/>
            <a:chOff x="0" y="0"/>
            <a:chExt cx="393700" cy="3937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93700" cy="393700"/>
            </a:xfrm>
            <a:custGeom>
              <a:avLst/>
              <a:gdLst/>
              <a:ahLst/>
              <a:cxnLst/>
              <a:rect l="l" t="t" r="r" b="b"/>
              <a:pathLst>
                <a:path w="393700" h="393700">
                  <a:moveTo>
                    <a:pt x="141181" y="0"/>
                  </a:moveTo>
                  <a:lnTo>
                    <a:pt x="252519" y="0"/>
                  </a:lnTo>
                  <a:cubicBezTo>
                    <a:pt x="289962" y="0"/>
                    <a:pt x="325872" y="14874"/>
                    <a:pt x="352349" y="41351"/>
                  </a:cubicBezTo>
                  <a:cubicBezTo>
                    <a:pt x="378826" y="67828"/>
                    <a:pt x="393700" y="103738"/>
                    <a:pt x="393700" y="141181"/>
                  </a:cubicBezTo>
                  <a:lnTo>
                    <a:pt x="393700" y="252519"/>
                  </a:lnTo>
                  <a:cubicBezTo>
                    <a:pt x="393700" y="289962"/>
                    <a:pt x="378826" y="325872"/>
                    <a:pt x="352349" y="352349"/>
                  </a:cubicBezTo>
                  <a:cubicBezTo>
                    <a:pt x="325872" y="378826"/>
                    <a:pt x="289962" y="393700"/>
                    <a:pt x="252519" y="393700"/>
                  </a:cubicBezTo>
                  <a:lnTo>
                    <a:pt x="141181" y="393700"/>
                  </a:lnTo>
                  <a:cubicBezTo>
                    <a:pt x="103738" y="393700"/>
                    <a:pt x="67828" y="378826"/>
                    <a:pt x="41351" y="352349"/>
                  </a:cubicBezTo>
                  <a:cubicBezTo>
                    <a:pt x="14874" y="325872"/>
                    <a:pt x="0" y="289962"/>
                    <a:pt x="0" y="252519"/>
                  </a:cubicBezTo>
                  <a:lnTo>
                    <a:pt x="0" y="141181"/>
                  </a:lnTo>
                  <a:cubicBezTo>
                    <a:pt x="0" y="103738"/>
                    <a:pt x="14874" y="67828"/>
                    <a:pt x="41351" y="41351"/>
                  </a:cubicBezTo>
                  <a:cubicBezTo>
                    <a:pt x="67828" y="14874"/>
                    <a:pt x="103738" y="0"/>
                    <a:pt x="141181" y="0"/>
                  </a:cubicBezTo>
                  <a:close/>
                </a:path>
              </a:pathLst>
            </a:custGeom>
            <a:blipFill>
              <a:blip r:embed="rId3"/>
              <a:stretch>
                <a:fillRect l="-35479" r="-1461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 rot="-8100000" flipV="1">
            <a:off x="13960294" y="-514350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10287000"/>
                </a:moveTo>
                <a:lnTo>
                  <a:pt x="10287000" y="10287000"/>
                </a:lnTo>
                <a:lnTo>
                  <a:pt x="10287000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12734925" y="1181100"/>
            <a:ext cx="3838575" cy="3838575"/>
            <a:chOff x="0" y="0"/>
            <a:chExt cx="393700" cy="3937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93700" cy="393700"/>
            </a:xfrm>
            <a:custGeom>
              <a:avLst/>
              <a:gdLst/>
              <a:ahLst/>
              <a:cxnLst/>
              <a:rect l="l" t="t" r="r" b="b"/>
              <a:pathLst>
                <a:path w="393700" h="393700">
                  <a:moveTo>
                    <a:pt x="141181" y="0"/>
                  </a:moveTo>
                  <a:lnTo>
                    <a:pt x="252519" y="0"/>
                  </a:lnTo>
                  <a:cubicBezTo>
                    <a:pt x="289962" y="0"/>
                    <a:pt x="325872" y="14874"/>
                    <a:pt x="352349" y="41351"/>
                  </a:cubicBezTo>
                  <a:cubicBezTo>
                    <a:pt x="378826" y="67828"/>
                    <a:pt x="393700" y="103738"/>
                    <a:pt x="393700" y="141181"/>
                  </a:cubicBezTo>
                  <a:lnTo>
                    <a:pt x="393700" y="252519"/>
                  </a:lnTo>
                  <a:cubicBezTo>
                    <a:pt x="393700" y="289962"/>
                    <a:pt x="378826" y="325872"/>
                    <a:pt x="352349" y="352349"/>
                  </a:cubicBezTo>
                  <a:cubicBezTo>
                    <a:pt x="325872" y="378826"/>
                    <a:pt x="289962" y="393700"/>
                    <a:pt x="252519" y="393700"/>
                  </a:cubicBezTo>
                  <a:lnTo>
                    <a:pt x="141181" y="393700"/>
                  </a:lnTo>
                  <a:cubicBezTo>
                    <a:pt x="103738" y="393700"/>
                    <a:pt x="67828" y="378826"/>
                    <a:pt x="41351" y="352349"/>
                  </a:cubicBezTo>
                  <a:cubicBezTo>
                    <a:pt x="14874" y="325872"/>
                    <a:pt x="0" y="289962"/>
                    <a:pt x="0" y="252519"/>
                  </a:cubicBezTo>
                  <a:lnTo>
                    <a:pt x="0" y="141181"/>
                  </a:lnTo>
                  <a:cubicBezTo>
                    <a:pt x="0" y="103738"/>
                    <a:pt x="14874" y="67828"/>
                    <a:pt x="41351" y="41351"/>
                  </a:cubicBezTo>
                  <a:cubicBezTo>
                    <a:pt x="67828" y="14874"/>
                    <a:pt x="103738" y="0"/>
                    <a:pt x="141181" y="0"/>
                  </a:cubicBezTo>
                  <a:close/>
                </a:path>
              </a:pathLst>
            </a:custGeom>
            <a:blipFill>
              <a:blip r:embed="rId6"/>
              <a:stretch>
                <a:fillRect l="-38888" r="-38888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8648700" y="5272310"/>
            <a:ext cx="3838575" cy="3838575"/>
            <a:chOff x="0" y="0"/>
            <a:chExt cx="393700" cy="3937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93700" cy="393700"/>
            </a:xfrm>
            <a:custGeom>
              <a:avLst/>
              <a:gdLst/>
              <a:ahLst/>
              <a:cxnLst/>
              <a:rect l="l" t="t" r="r" b="b"/>
              <a:pathLst>
                <a:path w="393700" h="393700">
                  <a:moveTo>
                    <a:pt x="141181" y="0"/>
                  </a:moveTo>
                  <a:lnTo>
                    <a:pt x="252519" y="0"/>
                  </a:lnTo>
                  <a:cubicBezTo>
                    <a:pt x="289962" y="0"/>
                    <a:pt x="325872" y="14874"/>
                    <a:pt x="352349" y="41351"/>
                  </a:cubicBezTo>
                  <a:cubicBezTo>
                    <a:pt x="378826" y="67828"/>
                    <a:pt x="393700" y="103738"/>
                    <a:pt x="393700" y="141181"/>
                  </a:cubicBezTo>
                  <a:lnTo>
                    <a:pt x="393700" y="252519"/>
                  </a:lnTo>
                  <a:cubicBezTo>
                    <a:pt x="393700" y="289962"/>
                    <a:pt x="378826" y="325872"/>
                    <a:pt x="352349" y="352349"/>
                  </a:cubicBezTo>
                  <a:cubicBezTo>
                    <a:pt x="325872" y="378826"/>
                    <a:pt x="289962" y="393700"/>
                    <a:pt x="252519" y="393700"/>
                  </a:cubicBezTo>
                  <a:lnTo>
                    <a:pt x="141181" y="393700"/>
                  </a:lnTo>
                  <a:cubicBezTo>
                    <a:pt x="103738" y="393700"/>
                    <a:pt x="67828" y="378826"/>
                    <a:pt x="41351" y="352349"/>
                  </a:cubicBezTo>
                  <a:cubicBezTo>
                    <a:pt x="14874" y="325872"/>
                    <a:pt x="0" y="289962"/>
                    <a:pt x="0" y="252519"/>
                  </a:cubicBezTo>
                  <a:lnTo>
                    <a:pt x="0" y="141181"/>
                  </a:lnTo>
                  <a:cubicBezTo>
                    <a:pt x="0" y="103738"/>
                    <a:pt x="14874" y="67828"/>
                    <a:pt x="41351" y="41351"/>
                  </a:cubicBezTo>
                  <a:cubicBezTo>
                    <a:pt x="67828" y="14874"/>
                    <a:pt x="103738" y="0"/>
                    <a:pt x="141181" y="0"/>
                  </a:cubicBezTo>
                  <a:close/>
                </a:path>
              </a:pathLst>
            </a:custGeom>
            <a:blipFill>
              <a:blip r:embed="rId7"/>
              <a:stretch>
                <a:fillRect l="-25046" r="-2504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Freeform 11"/>
          <p:cNvSpPr/>
          <p:nvPr/>
        </p:nvSpPr>
        <p:spPr>
          <a:xfrm rot="-2700000">
            <a:off x="11086955" y="3619355"/>
            <a:ext cx="3048289" cy="3048289"/>
          </a:xfrm>
          <a:custGeom>
            <a:avLst/>
            <a:gdLst/>
            <a:ahLst/>
            <a:cxnLst/>
            <a:rect l="l" t="t" r="r" b="b"/>
            <a:pathLst>
              <a:path w="3048289" h="3048289">
                <a:moveTo>
                  <a:pt x="0" y="0"/>
                </a:moveTo>
                <a:lnTo>
                  <a:pt x="3048290" y="0"/>
                </a:lnTo>
                <a:lnTo>
                  <a:pt x="3048290" y="3048290"/>
                </a:lnTo>
                <a:lnTo>
                  <a:pt x="0" y="304829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2" name="Group 12"/>
          <p:cNvGrpSpPr/>
          <p:nvPr/>
        </p:nvGrpSpPr>
        <p:grpSpPr>
          <a:xfrm rot="2700000">
            <a:off x="11467896" y="4000296"/>
            <a:ext cx="2286408" cy="2286408"/>
            <a:chOff x="0" y="0"/>
            <a:chExt cx="602182" cy="602182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02182" cy="602182"/>
            </a:xfrm>
            <a:custGeom>
              <a:avLst/>
              <a:gdLst/>
              <a:ahLst/>
              <a:cxnLst/>
              <a:rect l="l" t="t" r="r" b="b"/>
              <a:pathLst>
                <a:path w="602182" h="602182">
                  <a:moveTo>
                    <a:pt x="118512" y="0"/>
                  </a:moveTo>
                  <a:lnTo>
                    <a:pt x="483669" y="0"/>
                  </a:lnTo>
                  <a:cubicBezTo>
                    <a:pt x="515101" y="0"/>
                    <a:pt x="545245" y="12486"/>
                    <a:pt x="567470" y="34711"/>
                  </a:cubicBezTo>
                  <a:cubicBezTo>
                    <a:pt x="589695" y="56937"/>
                    <a:pt x="602182" y="87081"/>
                    <a:pt x="602182" y="118512"/>
                  </a:cubicBezTo>
                  <a:lnTo>
                    <a:pt x="602182" y="483669"/>
                  </a:lnTo>
                  <a:cubicBezTo>
                    <a:pt x="602182" y="515101"/>
                    <a:pt x="589695" y="545245"/>
                    <a:pt x="567470" y="567470"/>
                  </a:cubicBezTo>
                  <a:cubicBezTo>
                    <a:pt x="545245" y="589695"/>
                    <a:pt x="515101" y="602182"/>
                    <a:pt x="483669" y="602182"/>
                  </a:cubicBezTo>
                  <a:lnTo>
                    <a:pt x="118512" y="602182"/>
                  </a:lnTo>
                  <a:cubicBezTo>
                    <a:pt x="87081" y="602182"/>
                    <a:pt x="56937" y="589695"/>
                    <a:pt x="34711" y="567470"/>
                  </a:cubicBezTo>
                  <a:cubicBezTo>
                    <a:pt x="12486" y="545245"/>
                    <a:pt x="0" y="515101"/>
                    <a:pt x="0" y="483669"/>
                  </a:cubicBezTo>
                  <a:lnTo>
                    <a:pt x="0" y="118512"/>
                  </a:lnTo>
                  <a:cubicBezTo>
                    <a:pt x="0" y="87081"/>
                    <a:pt x="12486" y="56937"/>
                    <a:pt x="34711" y="34711"/>
                  </a:cubicBezTo>
                  <a:cubicBezTo>
                    <a:pt x="56937" y="12486"/>
                    <a:pt x="87081" y="0"/>
                    <a:pt x="118512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602182" cy="6402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12307409" y="4764705"/>
            <a:ext cx="778831" cy="757590"/>
          </a:xfrm>
          <a:custGeom>
            <a:avLst/>
            <a:gdLst/>
            <a:ahLst/>
            <a:cxnLst/>
            <a:rect l="l" t="t" r="r" b="b"/>
            <a:pathLst>
              <a:path w="778831" h="757590">
                <a:moveTo>
                  <a:pt x="0" y="0"/>
                </a:moveTo>
                <a:lnTo>
                  <a:pt x="778832" y="0"/>
                </a:lnTo>
                <a:lnTo>
                  <a:pt x="778832" y="757590"/>
                </a:lnTo>
                <a:lnTo>
                  <a:pt x="0" y="75759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AutoShape 16"/>
          <p:cNvSpPr/>
          <p:nvPr/>
        </p:nvSpPr>
        <p:spPr>
          <a:xfrm>
            <a:off x="1980558" y="4277919"/>
            <a:ext cx="1142707" cy="0"/>
          </a:xfrm>
          <a:prstGeom prst="line">
            <a:avLst/>
          </a:prstGeom>
          <a:ln w="38100" cap="flat">
            <a:solidFill>
              <a:srgbClr val="F8BB8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548090" y="409123"/>
            <a:ext cx="1239154" cy="1239154"/>
          </a:xfrm>
          <a:custGeom>
            <a:avLst/>
            <a:gdLst/>
            <a:ahLst/>
            <a:cxnLst/>
            <a:rect l="l" t="t" r="r" b="b"/>
            <a:pathLst>
              <a:path w="1239154" h="1239154">
                <a:moveTo>
                  <a:pt x="0" y="0"/>
                </a:moveTo>
                <a:lnTo>
                  <a:pt x="1239155" y="0"/>
                </a:lnTo>
                <a:lnTo>
                  <a:pt x="1239155" y="1239154"/>
                </a:lnTo>
                <a:lnTo>
                  <a:pt x="0" y="123915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5400000" flipV="1">
            <a:off x="-5715771" y="9149603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10287000"/>
                </a:moveTo>
                <a:lnTo>
                  <a:pt x="10287000" y="10287000"/>
                </a:lnTo>
                <a:lnTo>
                  <a:pt x="10287000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TextBox 19"/>
          <p:cNvSpPr txBox="1"/>
          <p:nvPr/>
        </p:nvSpPr>
        <p:spPr>
          <a:xfrm>
            <a:off x="1980558" y="1909431"/>
            <a:ext cx="5369143" cy="17964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29"/>
              </a:lnSpc>
            </a:pPr>
            <a:r>
              <a:rPr lang="en-US" sz="5499">
                <a:solidFill>
                  <a:srgbClr val="737AA8"/>
                </a:solidFill>
                <a:latin typeface="Poppins Light"/>
                <a:ea typeface="Poppins Light"/>
                <a:cs typeface="Poppins Light"/>
                <a:sym typeface="Poppins Light"/>
              </a:rPr>
              <a:t>Čas, plán a investičné ciele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980558" y="4800361"/>
            <a:ext cx="5369143" cy="40063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623"/>
              </a:lnSpc>
            </a:pPr>
            <a:r>
              <a:rPr lang="en-US" sz="1599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Najväčšou výhodou mladých ľudí je </a:t>
            </a:r>
            <a:r>
              <a:rPr lang="en-US" sz="1599" b="1">
                <a:solidFill>
                  <a:srgbClr val="2B2B2B"/>
                </a:solidFill>
                <a:latin typeface="Poppins Bold"/>
                <a:ea typeface="Poppins Bold"/>
                <a:cs typeface="Poppins Bold"/>
                <a:sym typeface="Poppins Bold"/>
              </a:rPr>
              <a:t>čas</a:t>
            </a:r>
            <a:r>
              <a:rPr lang="en-US" sz="1599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.</a:t>
            </a:r>
          </a:p>
          <a:p>
            <a:pPr marL="345439" lvl="1" indent="-172720" algn="just">
              <a:lnSpc>
                <a:spcPts val="2623"/>
              </a:lnSpc>
              <a:buFont typeface="Arial"/>
              <a:buChar char="•"/>
            </a:pPr>
            <a:r>
              <a:rPr lang="en-US" sz="1599" b="1" i="1">
                <a:solidFill>
                  <a:srgbClr val="2B2B2B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Čas &gt; výška vkladu</a:t>
            </a:r>
          </a:p>
          <a:p>
            <a:pPr algn="just">
              <a:lnSpc>
                <a:spcPts val="2623"/>
              </a:lnSpc>
            </a:pPr>
            <a:r>
              <a:rPr lang="en-US" sz="1599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Investovanie funguje najlepšie vtedy, keď má človek </a:t>
            </a:r>
            <a:r>
              <a:rPr lang="en-US" sz="1599" i="1">
                <a:solidFill>
                  <a:srgbClr val="2B2B2B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plán a vie, kedy a prečo chce investíciu predať</a:t>
            </a:r>
            <a:r>
              <a:rPr lang="en-US" sz="1599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. To platí aj pri startupoch alebo firmách, ktoré plánujú predaj (exit).</a:t>
            </a:r>
          </a:p>
          <a:p>
            <a:pPr algn="just">
              <a:lnSpc>
                <a:spcPts val="1639"/>
              </a:lnSpc>
            </a:pPr>
            <a:endParaRPr lang="en-US" sz="1599">
              <a:solidFill>
                <a:srgbClr val="2B2B2B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just">
              <a:lnSpc>
                <a:spcPts val="2951"/>
              </a:lnSpc>
            </a:pPr>
            <a:r>
              <a:rPr lang="en-US" sz="1799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Prečo investujem? - dôležité je rozlišovať:</a:t>
            </a:r>
          </a:p>
          <a:p>
            <a:pPr marL="345439" lvl="1" indent="-172720" algn="just">
              <a:lnSpc>
                <a:spcPts val="2623"/>
              </a:lnSpc>
              <a:buFont typeface="Arial"/>
              <a:buChar char="•"/>
            </a:pPr>
            <a:r>
              <a:rPr lang="en-US" sz="1599" b="1" i="1">
                <a:solidFill>
                  <a:srgbClr val="2B2B2B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krátkodobé ciele</a:t>
            </a:r>
            <a:r>
              <a:rPr lang="en-US" sz="1599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 (napr. cestovanie)</a:t>
            </a:r>
          </a:p>
          <a:p>
            <a:pPr marL="345439" lvl="1" indent="-172720" algn="just">
              <a:lnSpc>
                <a:spcPts val="2623"/>
              </a:lnSpc>
              <a:buFont typeface="Arial"/>
              <a:buChar char="•"/>
            </a:pPr>
            <a:r>
              <a:rPr lang="en-US" sz="1599" b="1" i="1">
                <a:solidFill>
                  <a:srgbClr val="2B2B2B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dlhodobé ciele</a:t>
            </a:r>
            <a:r>
              <a:rPr lang="en-US" sz="1599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 (bývanie, finančná sloboda)</a:t>
            </a:r>
          </a:p>
          <a:p>
            <a:pPr algn="just">
              <a:lnSpc>
                <a:spcPts val="1639"/>
              </a:lnSpc>
            </a:pPr>
            <a:endParaRPr lang="en-US" sz="1599">
              <a:solidFill>
                <a:srgbClr val="2B2B2B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just">
              <a:lnSpc>
                <a:spcPts val="2623"/>
              </a:lnSpc>
            </a:pPr>
            <a:r>
              <a:rPr lang="en-US" sz="1599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Investovanie bez cieľa často vedie k </a:t>
            </a:r>
            <a:r>
              <a:rPr lang="en-US" sz="1599" u="sng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impulzívnym rozhodnutiam.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-2781300" y="2781300"/>
            <a:ext cx="10287000" cy="4724400"/>
            <a:chOff x="0" y="0"/>
            <a:chExt cx="2709333" cy="124428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709333" cy="1244286"/>
            </a:xfrm>
            <a:custGeom>
              <a:avLst/>
              <a:gdLst/>
              <a:ahLst/>
              <a:cxnLst/>
              <a:rect l="l" t="t" r="r" b="b"/>
              <a:pathLst>
                <a:path w="2709333" h="1244286">
                  <a:moveTo>
                    <a:pt x="0" y="0"/>
                  </a:moveTo>
                  <a:lnTo>
                    <a:pt x="2709333" y="0"/>
                  </a:lnTo>
                  <a:lnTo>
                    <a:pt x="2709333" y="1244286"/>
                  </a:lnTo>
                  <a:lnTo>
                    <a:pt x="0" y="1244286"/>
                  </a:lnTo>
                  <a:close/>
                </a:path>
              </a:pathLst>
            </a:custGeom>
            <a:gradFill rotWithShape="1">
              <a:gsLst>
                <a:gs pos="0">
                  <a:srgbClr val="737AA8">
                    <a:alpha val="100000"/>
                  </a:srgbClr>
                </a:gs>
                <a:gs pos="50000">
                  <a:srgbClr val="4D4F75">
                    <a:alpha val="100000"/>
                  </a:srgbClr>
                </a:gs>
                <a:gs pos="100000">
                  <a:srgbClr val="353859">
                    <a:alpha val="100000"/>
                  </a:srgbClr>
                </a:gs>
              </a:gsLst>
              <a:lin ang="270000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709333" cy="12823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2362200" y="2002505"/>
            <a:ext cx="5274945" cy="6288405"/>
            <a:chOff x="0" y="0"/>
            <a:chExt cx="817227" cy="97423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7227" cy="974238"/>
            </a:xfrm>
            <a:custGeom>
              <a:avLst/>
              <a:gdLst/>
              <a:ahLst/>
              <a:cxnLst/>
              <a:rect l="l" t="t" r="r" b="b"/>
              <a:pathLst>
                <a:path w="817227" h="974238">
                  <a:moveTo>
                    <a:pt x="139429" y="0"/>
                  </a:moveTo>
                  <a:lnTo>
                    <a:pt x="677798" y="0"/>
                  </a:lnTo>
                  <a:cubicBezTo>
                    <a:pt x="714777" y="0"/>
                    <a:pt x="750241" y="14690"/>
                    <a:pt x="776389" y="40838"/>
                  </a:cubicBezTo>
                  <a:cubicBezTo>
                    <a:pt x="802537" y="66986"/>
                    <a:pt x="817227" y="102450"/>
                    <a:pt x="817227" y="139429"/>
                  </a:cubicBezTo>
                  <a:lnTo>
                    <a:pt x="817227" y="834809"/>
                  </a:lnTo>
                  <a:cubicBezTo>
                    <a:pt x="817227" y="911814"/>
                    <a:pt x="754802" y="974238"/>
                    <a:pt x="677798" y="974238"/>
                  </a:cubicBezTo>
                  <a:lnTo>
                    <a:pt x="139429" y="974238"/>
                  </a:lnTo>
                  <a:cubicBezTo>
                    <a:pt x="62425" y="974238"/>
                    <a:pt x="0" y="911814"/>
                    <a:pt x="0" y="834809"/>
                  </a:cubicBezTo>
                  <a:lnTo>
                    <a:pt x="0" y="139429"/>
                  </a:lnTo>
                  <a:cubicBezTo>
                    <a:pt x="0" y="62425"/>
                    <a:pt x="62425" y="0"/>
                    <a:pt x="139429" y="0"/>
                  </a:cubicBezTo>
                  <a:close/>
                </a:path>
              </a:pathLst>
            </a:custGeom>
            <a:blipFill>
              <a:blip r:embed="rId2"/>
              <a:stretch>
                <a:fillRect l="-33448" r="-33448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Freeform 7"/>
          <p:cNvSpPr/>
          <p:nvPr/>
        </p:nvSpPr>
        <p:spPr>
          <a:xfrm rot="-2700000" flipV="1">
            <a:off x="13144500" y="-5950964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10287000"/>
                </a:moveTo>
                <a:lnTo>
                  <a:pt x="10287000" y="10287000"/>
                </a:lnTo>
                <a:lnTo>
                  <a:pt x="10287000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/>
          <p:nvPr/>
        </p:nvGrpSpPr>
        <p:grpSpPr>
          <a:xfrm>
            <a:off x="8482492" y="4552383"/>
            <a:ext cx="111435" cy="111435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8BB8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8788429" y="4552383"/>
            <a:ext cx="111435" cy="111435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8BB8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9090364" y="4552383"/>
            <a:ext cx="111435" cy="111435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8BB8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>
            <a:off x="596548" y="540278"/>
            <a:ext cx="1239154" cy="1239154"/>
          </a:xfrm>
          <a:custGeom>
            <a:avLst/>
            <a:gdLst/>
            <a:ahLst/>
            <a:cxnLst/>
            <a:rect l="l" t="t" r="r" b="b"/>
            <a:pathLst>
              <a:path w="1239154" h="1239154">
                <a:moveTo>
                  <a:pt x="0" y="0"/>
                </a:moveTo>
                <a:lnTo>
                  <a:pt x="1239155" y="0"/>
                </a:lnTo>
                <a:lnTo>
                  <a:pt x="1239155" y="1239155"/>
                </a:lnTo>
                <a:lnTo>
                  <a:pt x="0" y="123915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TextBox 18"/>
          <p:cNvSpPr txBox="1"/>
          <p:nvPr/>
        </p:nvSpPr>
        <p:spPr>
          <a:xfrm>
            <a:off x="8482492" y="2203518"/>
            <a:ext cx="6320125" cy="17964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29"/>
              </a:lnSpc>
            </a:pPr>
            <a:r>
              <a:rPr lang="en-US" sz="5499">
                <a:solidFill>
                  <a:srgbClr val="737AA8"/>
                </a:solidFill>
                <a:latin typeface="Poppins Light"/>
                <a:ea typeface="Poppins Light"/>
                <a:cs typeface="Poppins Light"/>
                <a:sym typeface="Poppins Light"/>
              </a:rPr>
              <a:t>Riziko a diverzifikácia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8482492" y="5130543"/>
            <a:ext cx="6320125" cy="34348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5439" lvl="1" indent="-172720" algn="just">
              <a:lnSpc>
                <a:spcPts val="2623"/>
              </a:lnSpc>
              <a:buFont typeface="Arial"/>
              <a:buChar char="•"/>
            </a:pPr>
            <a:r>
              <a:rPr lang="en-US" sz="1599" b="1">
                <a:solidFill>
                  <a:srgbClr val="2B2B2B"/>
                </a:solidFill>
                <a:latin typeface="Poppins Bold"/>
                <a:ea typeface="Poppins Bold"/>
                <a:cs typeface="Poppins Bold"/>
                <a:sym typeface="Poppins Bold"/>
              </a:rPr>
              <a:t>Vyšší výnos = vyššie riziko </a:t>
            </a:r>
            <a:r>
              <a:rPr lang="en-US" sz="1599" i="1">
                <a:solidFill>
                  <a:srgbClr val="2B2B2B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(bez rizika niet výnosu)</a:t>
            </a:r>
          </a:p>
          <a:p>
            <a:pPr algn="just">
              <a:lnSpc>
                <a:spcPts val="2623"/>
              </a:lnSpc>
            </a:pPr>
            <a:r>
              <a:rPr lang="en-US" sz="1599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Rozumný investor sa nesnaží riziko odstrániť, ale </a:t>
            </a:r>
            <a:r>
              <a:rPr lang="en-US" sz="1599" b="1">
                <a:solidFill>
                  <a:srgbClr val="2B2B2B"/>
                </a:solidFill>
                <a:latin typeface="Poppins Bold"/>
                <a:ea typeface="Poppins Bold"/>
                <a:cs typeface="Poppins Bold"/>
                <a:sym typeface="Poppins Bold"/>
              </a:rPr>
              <a:t>riadiť ho</a:t>
            </a:r>
            <a:r>
              <a:rPr lang="en-US" sz="1599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.</a:t>
            </a:r>
          </a:p>
          <a:p>
            <a:pPr marL="345439" lvl="1" indent="-172720" algn="just">
              <a:lnSpc>
                <a:spcPts val="2623"/>
              </a:lnSpc>
              <a:buFont typeface="Arial"/>
              <a:buChar char="•"/>
            </a:pPr>
            <a:r>
              <a:rPr lang="en-US" sz="1599" i="1" u="sng">
                <a:solidFill>
                  <a:srgbClr val="2B2B2B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Kolísanie je normálne - problém je nekontrolované riziko</a:t>
            </a:r>
          </a:p>
          <a:p>
            <a:pPr algn="just">
              <a:lnSpc>
                <a:spcPts val="2623"/>
              </a:lnSpc>
            </a:pPr>
            <a:r>
              <a:rPr lang="en-US" sz="1599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Základným nástrojom je </a:t>
            </a:r>
            <a:r>
              <a:rPr lang="en-US" sz="1599" b="1" i="1">
                <a:solidFill>
                  <a:srgbClr val="2B2B2B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diverzifikácia </a:t>
            </a:r>
            <a:r>
              <a:rPr lang="en-US" sz="1599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– rozdelenie investícií medzi viac firiem, sektorov a krajín.</a:t>
            </a:r>
          </a:p>
          <a:p>
            <a:pPr algn="just">
              <a:lnSpc>
                <a:spcPts val="1639"/>
              </a:lnSpc>
            </a:pPr>
            <a:endParaRPr lang="en-US" sz="1599">
              <a:solidFill>
                <a:srgbClr val="2B2B2B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just">
              <a:lnSpc>
                <a:spcPts val="2623"/>
              </a:lnSpc>
            </a:pPr>
            <a:r>
              <a:rPr lang="en-US" sz="1599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Ak má portfólio len niekoľko podobných investícií, je zraniteľné. Keď sa jednej oblasti nedarí, celé portfólio klesá. Preto sa odporúča kombinovať rôzne typy investícií, napríklad ETF, dlhopisy alebo akcie z rôznych regiónov.</a:t>
            </a:r>
          </a:p>
          <a:p>
            <a:pPr algn="just">
              <a:lnSpc>
                <a:spcPts val="2623"/>
              </a:lnSpc>
            </a:pPr>
            <a:endParaRPr lang="en-US" sz="1599">
              <a:solidFill>
                <a:srgbClr val="2B2B2B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9810667" y="1809667"/>
            <a:ext cx="10287000" cy="6667666"/>
            <a:chOff x="0" y="0"/>
            <a:chExt cx="2709333" cy="175609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709333" cy="1756093"/>
            </a:xfrm>
            <a:custGeom>
              <a:avLst/>
              <a:gdLst/>
              <a:ahLst/>
              <a:cxnLst/>
              <a:rect l="l" t="t" r="r" b="b"/>
              <a:pathLst>
                <a:path w="2709333" h="1756093">
                  <a:moveTo>
                    <a:pt x="0" y="0"/>
                  </a:moveTo>
                  <a:lnTo>
                    <a:pt x="2709333" y="0"/>
                  </a:lnTo>
                  <a:lnTo>
                    <a:pt x="2709333" y="1756093"/>
                  </a:lnTo>
                  <a:lnTo>
                    <a:pt x="0" y="1756093"/>
                  </a:lnTo>
                  <a:close/>
                </a:path>
              </a:pathLst>
            </a:custGeom>
            <a:gradFill rotWithShape="1">
              <a:gsLst>
                <a:gs pos="0">
                  <a:srgbClr val="737AA8">
                    <a:alpha val="100000"/>
                  </a:srgbClr>
                </a:gs>
                <a:gs pos="50000">
                  <a:srgbClr val="4D4F75">
                    <a:alpha val="100000"/>
                  </a:srgbClr>
                </a:gs>
                <a:gs pos="100000">
                  <a:srgbClr val="353859">
                    <a:alpha val="100000"/>
                  </a:srgbClr>
                </a:gs>
              </a:gsLst>
              <a:lin ang="270000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709333" cy="17941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5400000">
            <a:off x="-4162425" y="4162425"/>
            <a:ext cx="10287000" cy="1962150"/>
            <a:chOff x="0" y="0"/>
            <a:chExt cx="2709333" cy="51678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709333" cy="516780"/>
            </a:xfrm>
            <a:custGeom>
              <a:avLst/>
              <a:gdLst/>
              <a:ahLst/>
              <a:cxnLst/>
              <a:rect l="l" t="t" r="r" b="b"/>
              <a:pathLst>
                <a:path w="2709333" h="516780">
                  <a:moveTo>
                    <a:pt x="0" y="0"/>
                  </a:moveTo>
                  <a:lnTo>
                    <a:pt x="2709333" y="0"/>
                  </a:lnTo>
                  <a:lnTo>
                    <a:pt x="2709333" y="516780"/>
                  </a:lnTo>
                  <a:lnTo>
                    <a:pt x="0" y="516780"/>
                  </a:lnTo>
                  <a:close/>
                </a:path>
              </a:pathLst>
            </a:custGeom>
            <a:gradFill rotWithShape="1">
              <a:gsLst>
                <a:gs pos="0">
                  <a:srgbClr val="737AA8">
                    <a:alpha val="100000"/>
                  </a:srgbClr>
                </a:gs>
                <a:gs pos="50000">
                  <a:srgbClr val="4D4F75">
                    <a:alpha val="100000"/>
                  </a:srgbClr>
                </a:gs>
                <a:gs pos="100000">
                  <a:srgbClr val="353859">
                    <a:alpha val="100000"/>
                  </a:srgbClr>
                </a:gs>
              </a:gsLst>
              <a:lin ang="270000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2709333" cy="5548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AutoShape 8"/>
          <p:cNvSpPr/>
          <p:nvPr/>
        </p:nvSpPr>
        <p:spPr>
          <a:xfrm>
            <a:off x="2787995" y="4862449"/>
            <a:ext cx="1142707" cy="0"/>
          </a:xfrm>
          <a:prstGeom prst="line">
            <a:avLst/>
          </a:prstGeom>
          <a:ln w="38100" cap="flat">
            <a:solidFill>
              <a:srgbClr val="F8BB8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361498" y="409123"/>
            <a:ext cx="1239154" cy="1239154"/>
          </a:xfrm>
          <a:custGeom>
            <a:avLst/>
            <a:gdLst/>
            <a:ahLst/>
            <a:cxnLst/>
            <a:rect l="l" t="t" r="r" b="b"/>
            <a:pathLst>
              <a:path w="1239154" h="1239154">
                <a:moveTo>
                  <a:pt x="0" y="0"/>
                </a:moveTo>
                <a:lnTo>
                  <a:pt x="1239154" y="0"/>
                </a:lnTo>
                <a:lnTo>
                  <a:pt x="1239154" y="1239154"/>
                </a:lnTo>
                <a:lnTo>
                  <a:pt x="0" y="123915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2787995" y="1696031"/>
            <a:ext cx="6356005" cy="2672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29"/>
              </a:lnSpc>
            </a:pPr>
            <a:r>
              <a:rPr lang="en-US" sz="5499">
                <a:solidFill>
                  <a:srgbClr val="737AA8"/>
                </a:solidFill>
                <a:latin typeface="Poppins Light"/>
                <a:ea typeface="Poppins Light"/>
                <a:cs typeface="Poppins Light"/>
                <a:sym typeface="Poppins Light"/>
              </a:rPr>
              <a:t>Vonkajšie faktory, ktoré investor neovláda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787995" y="5270427"/>
            <a:ext cx="6805188" cy="3234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623"/>
              </a:lnSpc>
            </a:pPr>
            <a:r>
              <a:rPr lang="en-US" sz="1599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Investície neovplyvňuje len firma samotná, ale aj </a:t>
            </a:r>
            <a:r>
              <a:rPr lang="en-US" sz="1599" i="1">
                <a:solidFill>
                  <a:srgbClr val="2B2B2B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makro prostredie</a:t>
            </a:r>
            <a:r>
              <a:rPr lang="en-US" sz="1599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:</a:t>
            </a:r>
          </a:p>
          <a:p>
            <a:pPr marL="345439" lvl="1" indent="-172720" algn="just">
              <a:lnSpc>
                <a:spcPts val="2623"/>
              </a:lnSpc>
              <a:buFont typeface="Arial"/>
              <a:buChar char="•"/>
            </a:pPr>
            <a:r>
              <a:rPr lang="en-US" sz="1599" b="1" i="1">
                <a:solidFill>
                  <a:srgbClr val="2B2B2B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úrokové sadzby</a:t>
            </a:r>
          </a:p>
          <a:p>
            <a:pPr marL="345439" lvl="1" indent="-172720" algn="just">
              <a:lnSpc>
                <a:spcPts val="2623"/>
              </a:lnSpc>
              <a:buFont typeface="Arial"/>
              <a:buChar char="•"/>
            </a:pPr>
            <a:r>
              <a:rPr lang="en-US" sz="1599" b="1" i="1">
                <a:solidFill>
                  <a:srgbClr val="2B2B2B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regulácie</a:t>
            </a:r>
          </a:p>
          <a:p>
            <a:pPr marL="345439" lvl="1" indent="-172720" algn="just">
              <a:lnSpc>
                <a:spcPts val="2623"/>
              </a:lnSpc>
              <a:buFont typeface="Arial"/>
              <a:buChar char="•"/>
            </a:pPr>
            <a:r>
              <a:rPr lang="en-US" sz="1599" b="1" i="1">
                <a:solidFill>
                  <a:srgbClr val="2B2B2B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politická situácia</a:t>
            </a:r>
          </a:p>
          <a:p>
            <a:pPr algn="just">
              <a:lnSpc>
                <a:spcPts val="2623"/>
              </a:lnSpc>
            </a:pPr>
            <a:endParaRPr lang="en-US" sz="1599" b="1" i="1">
              <a:solidFill>
                <a:srgbClr val="2B2B2B"/>
              </a:solidFill>
              <a:latin typeface="Poppins Bold Italics"/>
              <a:ea typeface="Poppins Bold Italics"/>
              <a:cs typeface="Poppins Bold Italics"/>
              <a:sym typeface="Poppins Bold Italics"/>
            </a:endParaRPr>
          </a:p>
          <a:p>
            <a:pPr algn="just">
              <a:lnSpc>
                <a:spcPts val="2623"/>
              </a:lnSpc>
            </a:pPr>
            <a:r>
              <a:rPr lang="en-US" sz="1599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Zvyšovanie úrokových sadzieb, prísnejšie pravidlá pre banky alebo politická neistota v krajine </a:t>
            </a:r>
            <a:r>
              <a:rPr lang="en-US" sz="1599" u="sng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môžu výrazne ovplyvniť hodnotu investícií</a:t>
            </a:r>
            <a:r>
              <a:rPr lang="en-US" sz="1599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. Rozumný investor tiet</a:t>
            </a:r>
            <a:r>
              <a:rPr lang="en-US" sz="1599" u="none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o</a:t>
            </a:r>
            <a:r>
              <a:rPr lang="en-US" sz="1599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 fak</a:t>
            </a:r>
            <a:r>
              <a:rPr lang="en-US" sz="1599" u="none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t</a:t>
            </a:r>
            <a:r>
              <a:rPr lang="en-US" sz="1599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o</a:t>
            </a:r>
            <a:r>
              <a:rPr lang="en-US" sz="1599" u="none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r</a:t>
            </a:r>
            <a:r>
              <a:rPr lang="en-US" sz="1599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y </a:t>
            </a:r>
            <a:r>
              <a:rPr lang="en-US" sz="1599" i="1">
                <a:solidFill>
                  <a:srgbClr val="2B2B2B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sl</a:t>
            </a:r>
            <a:r>
              <a:rPr lang="en-US" sz="1599" i="1" u="none">
                <a:solidFill>
                  <a:srgbClr val="2B2B2B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e</a:t>
            </a:r>
            <a:r>
              <a:rPr lang="en-US" sz="1599" i="1">
                <a:solidFill>
                  <a:srgbClr val="2B2B2B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d</a:t>
            </a:r>
            <a:r>
              <a:rPr lang="en-US" sz="1599" i="1" u="none">
                <a:solidFill>
                  <a:srgbClr val="2B2B2B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uje</a:t>
            </a:r>
            <a:r>
              <a:rPr lang="en-US" sz="1599" i="1">
                <a:solidFill>
                  <a:srgbClr val="2B2B2B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 a podľa</a:t>
            </a:r>
            <a:r>
              <a:rPr lang="en-US" sz="1599" i="1" u="none">
                <a:solidFill>
                  <a:srgbClr val="2B2B2B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 p</a:t>
            </a:r>
            <a:r>
              <a:rPr lang="en-US" sz="1599" i="1">
                <a:solidFill>
                  <a:srgbClr val="2B2B2B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otr</a:t>
            </a:r>
            <a:r>
              <a:rPr lang="en-US" sz="1599" i="1" u="none">
                <a:solidFill>
                  <a:srgbClr val="2B2B2B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e</a:t>
            </a:r>
            <a:r>
              <a:rPr lang="en-US" sz="1599" i="1">
                <a:solidFill>
                  <a:srgbClr val="2B2B2B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by pr</a:t>
            </a:r>
            <a:r>
              <a:rPr lang="en-US" sz="1599" i="1" u="none">
                <a:solidFill>
                  <a:srgbClr val="2B2B2B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i</a:t>
            </a:r>
            <a:r>
              <a:rPr lang="en-US" sz="1599" i="1">
                <a:solidFill>
                  <a:srgbClr val="2B2B2B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spôsobuj</a:t>
            </a:r>
            <a:r>
              <a:rPr lang="en-US" sz="1599" i="1" u="none">
                <a:solidFill>
                  <a:srgbClr val="2B2B2B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e </a:t>
            </a:r>
            <a:r>
              <a:rPr lang="en-US" sz="1599" i="1">
                <a:solidFill>
                  <a:srgbClr val="2B2B2B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po</a:t>
            </a:r>
            <a:r>
              <a:rPr lang="en-US" sz="1599" i="1" u="none">
                <a:solidFill>
                  <a:srgbClr val="2B2B2B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r</a:t>
            </a:r>
            <a:r>
              <a:rPr lang="en-US" sz="1599" i="1">
                <a:solidFill>
                  <a:srgbClr val="2B2B2B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tfó</a:t>
            </a:r>
            <a:r>
              <a:rPr lang="en-US" sz="1599" i="1" u="none">
                <a:solidFill>
                  <a:srgbClr val="2B2B2B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l</a:t>
            </a:r>
            <a:r>
              <a:rPr lang="en-US" sz="1599" i="1">
                <a:solidFill>
                  <a:srgbClr val="2B2B2B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i</a:t>
            </a:r>
            <a:r>
              <a:rPr lang="en-US" sz="1599" i="1" u="none">
                <a:solidFill>
                  <a:srgbClr val="2B2B2B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o</a:t>
            </a:r>
            <a:r>
              <a:rPr lang="en-US" sz="1599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,</a:t>
            </a:r>
            <a:r>
              <a:rPr lang="en-US" sz="1599" u="none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599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n</a:t>
            </a:r>
            <a:r>
              <a:rPr lang="en-US" sz="1599" u="none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a</a:t>
            </a:r>
            <a:r>
              <a:rPr lang="en-US" sz="1599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prík</a:t>
            </a:r>
            <a:r>
              <a:rPr lang="en-US" sz="1599" u="none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l</a:t>
            </a:r>
            <a:r>
              <a:rPr lang="en-US" sz="1599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ad</a:t>
            </a:r>
            <a:r>
              <a:rPr lang="en-US" sz="1599" u="none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599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zníž</a:t>
            </a:r>
            <a:r>
              <a:rPr lang="en-US" sz="1599" u="none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e</a:t>
            </a:r>
            <a:r>
              <a:rPr lang="en-US" sz="1599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ním</a:t>
            </a:r>
            <a:r>
              <a:rPr lang="en-US" sz="1599" u="none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 r</a:t>
            </a:r>
            <a:r>
              <a:rPr lang="en-US" sz="1599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izik</a:t>
            </a:r>
            <a:r>
              <a:rPr lang="en-US" sz="1599" u="none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a a</a:t>
            </a:r>
            <a:r>
              <a:rPr lang="en-US" sz="1599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lebo</a:t>
            </a:r>
            <a:r>
              <a:rPr lang="en-US" sz="1599" u="none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599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pr</a:t>
            </a:r>
            <a:r>
              <a:rPr lang="en-US" sz="1599" u="none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e</a:t>
            </a:r>
            <a:r>
              <a:rPr lang="en-US" sz="1599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su</a:t>
            </a:r>
            <a:r>
              <a:rPr lang="en-US" sz="1599" u="none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nu</a:t>
            </a:r>
            <a:r>
              <a:rPr lang="en-US" sz="1599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tím</a:t>
            </a:r>
            <a:r>
              <a:rPr lang="en-US" sz="1599" u="none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599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ča</a:t>
            </a:r>
            <a:r>
              <a:rPr lang="en-US" sz="1599" u="none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s</a:t>
            </a:r>
            <a:r>
              <a:rPr lang="en-US" sz="1599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ti </a:t>
            </a:r>
            <a:r>
              <a:rPr lang="en-US" sz="1599" u="none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i</a:t>
            </a:r>
            <a:r>
              <a:rPr lang="en-US" sz="1599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nves</a:t>
            </a:r>
            <a:r>
              <a:rPr lang="en-US" sz="1599" u="none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t</a:t>
            </a:r>
            <a:r>
              <a:rPr lang="en-US" sz="1599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í</a:t>
            </a:r>
            <a:r>
              <a:rPr lang="en-US" sz="1599" u="none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ci</a:t>
            </a:r>
            <a:r>
              <a:rPr lang="en-US" sz="1599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í ind</a:t>
            </a:r>
            <a:r>
              <a:rPr lang="en-US" sz="1599" u="none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e.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10149983" y="1999297"/>
            <a:ext cx="5274945" cy="6288405"/>
            <a:chOff x="0" y="0"/>
            <a:chExt cx="817227" cy="974238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7227" cy="974238"/>
            </a:xfrm>
            <a:custGeom>
              <a:avLst/>
              <a:gdLst/>
              <a:ahLst/>
              <a:cxnLst/>
              <a:rect l="l" t="t" r="r" b="b"/>
              <a:pathLst>
                <a:path w="817227" h="974238">
                  <a:moveTo>
                    <a:pt x="139429" y="0"/>
                  </a:moveTo>
                  <a:lnTo>
                    <a:pt x="677798" y="0"/>
                  </a:lnTo>
                  <a:cubicBezTo>
                    <a:pt x="714777" y="0"/>
                    <a:pt x="750241" y="14690"/>
                    <a:pt x="776389" y="40838"/>
                  </a:cubicBezTo>
                  <a:cubicBezTo>
                    <a:pt x="802537" y="66986"/>
                    <a:pt x="817227" y="102450"/>
                    <a:pt x="817227" y="139429"/>
                  </a:cubicBezTo>
                  <a:lnTo>
                    <a:pt x="817227" y="834809"/>
                  </a:lnTo>
                  <a:cubicBezTo>
                    <a:pt x="817227" y="911814"/>
                    <a:pt x="754802" y="974238"/>
                    <a:pt x="677798" y="974238"/>
                  </a:cubicBezTo>
                  <a:lnTo>
                    <a:pt x="139429" y="974238"/>
                  </a:lnTo>
                  <a:cubicBezTo>
                    <a:pt x="62425" y="974238"/>
                    <a:pt x="0" y="911814"/>
                    <a:pt x="0" y="834809"/>
                  </a:cubicBezTo>
                  <a:lnTo>
                    <a:pt x="0" y="139429"/>
                  </a:lnTo>
                  <a:cubicBezTo>
                    <a:pt x="0" y="62425"/>
                    <a:pt x="62425" y="0"/>
                    <a:pt x="139429" y="0"/>
                  </a:cubicBezTo>
                  <a:close/>
                </a:path>
              </a:pathLst>
            </a:custGeom>
            <a:blipFill>
              <a:blip r:embed="rId3"/>
              <a:stretch>
                <a:fillRect l="-52328" r="-52328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</TotalTime>
  <Words>1071</Words>
  <Application>Microsoft Office PowerPoint</Application>
  <PresentationFormat>Custom</PresentationFormat>
  <Paragraphs>117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Poppins Light</vt:lpstr>
      <vt:lpstr>Poppins</vt:lpstr>
      <vt:lpstr>Poppins Bold</vt:lpstr>
      <vt:lpstr>Poppins Bold Italics</vt:lpstr>
      <vt:lpstr>Calibri</vt:lpstr>
      <vt:lpstr>Arial</vt:lpstr>
      <vt:lpstr>Aptos</vt:lpstr>
      <vt:lpstr>Poppins Italics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Blue and White Modern Finance Presentation</dc:title>
  <cp:lastModifiedBy>Veronika Nagyová</cp:lastModifiedBy>
  <cp:revision>4</cp:revision>
  <dcterms:created xsi:type="dcterms:W3CDTF">2006-08-16T00:00:00Z</dcterms:created>
  <dcterms:modified xsi:type="dcterms:W3CDTF">2026-01-27T20:07:23Z</dcterms:modified>
  <dc:identifier>DAG-sCNykI4</dc:identifier>
</cp:coreProperties>
</file>